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1" r:id="rId4"/>
    <p:sldId id="282" r:id="rId5"/>
    <p:sldId id="276" r:id="rId6"/>
    <p:sldId id="291" r:id="rId7"/>
    <p:sldId id="293" r:id="rId8"/>
    <p:sldId id="283" r:id="rId9"/>
    <p:sldId id="294" r:id="rId10"/>
    <p:sldId id="295" r:id="rId11"/>
    <p:sldId id="285" r:id="rId12"/>
    <p:sldId id="296" r:id="rId13"/>
    <p:sldId id="286" r:id="rId14"/>
    <p:sldId id="284" r:id="rId15"/>
    <p:sldId id="297" r:id="rId16"/>
    <p:sldId id="269" r:id="rId17"/>
    <p:sldId id="292" r:id="rId18"/>
    <p:sldId id="272" r:id="rId19"/>
  </p:sldIdLst>
  <p:sldSz cx="18288000" cy="10287000"/>
  <p:notesSz cx="6858000" cy="9144000"/>
  <p:embeddedFontLst>
    <p:embeddedFont>
      <p:font typeface="Kollektif Bold" charset="0"/>
      <p:regular r:id="rId21"/>
    </p:embeddedFon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Canva Sans 1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C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-516" y="14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9" d="100"/>
        <a:sy n="79" d="100"/>
      </p:scale>
      <p:origin x="0" y="5658"/>
    </p:cViewPr>
  </p:sorterViewPr>
  <p:notesViewPr>
    <p:cSldViewPr>
      <p:cViewPr varScale="1">
        <p:scale>
          <a:sx n="55" d="100"/>
          <a:sy n="55" d="100"/>
        </p:scale>
        <p:origin x="-2856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86EED-8CA6-4DA0-96A3-5F1DEE0382D3}" type="datetimeFigureOut">
              <a:rPr lang="en-US" smtClean="0"/>
              <a:pPr/>
              <a:t>12/18/2023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E1F5D-C144-4896-8915-DF8DBE07815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E1F5D-C144-4896-8915-DF8DBE078154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2.sv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2.svg"/><Relationship Id="rId15" Type="http://schemas.openxmlformats.org/officeDocument/2006/relationships/image" Target="../media/image25.pn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27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29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31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2.sv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2" Type="http://schemas.openxmlformats.org/officeDocument/2006/relationships/image" Target="../media/image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2.svg"/><Relationship Id="rId15" Type="http://schemas.openxmlformats.org/officeDocument/2006/relationships/image" Target="../media/image34.pn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37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2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12" Type="http://schemas.openxmlformats.org/officeDocument/2006/relationships/image" Target="../media/image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.png"/><Relationship Id="rId5" Type="http://schemas.openxmlformats.org/officeDocument/2006/relationships/image" Target="../media/image41.png"/><Relationship Id="rId10" Type="http://schemas.openxmlformats.org/officeDocument/2006/relationships/image" Target="../media/image8.svg"/><Relationship Id="rId4" Type="http://schemas.openxmlformats.org/officeDocument/2006/relationships/image" Target="../media/image40.png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12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.svg"/><Relationship Id="rId5" Type="http://schemas.openxmlformats.org/officeDocument/2006/relationships/image" Target="../media/image12.sv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13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18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2.sv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2.svg"/><Relationship Id="rId15" Type="http://schemas.openxmlformats.org/officeDocument/2006/relationships/image" Target="../media/image20.pn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.sv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.svg"/><Relationship Id="rId5" Type="http://schemas.openxmlformats.org/officeDocument/2006/relationships/image" Target="../media/image8.svg"/><Relationship Id="rId15" Type="http://schemas.openxmlformats.org/officeDocument/2006/relationships/image" Target="../media/image22.png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12.sv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4131544" y="7969488"/>
            <a:ext cx="5132702" cy="5185216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4444220" y="8329798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4802690" y="8681112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3071770" y="3428988"/>
            <a:ext cx="11315247" cy="27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HOTELS DATA</a:t>
            </a:r>
          </a:p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PRESENTATION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15834" y="7500954"/>
            <a:ext cx="6968365" cy="3577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1"/>
              </a:lnSpc>
            </a:pPr>
            <a:r>
              <a:rPr lang="en-US" sz="3340" dirty="0">
                <a:solidFill>
                  <a:srgbClr val="545454"/>
                </a:solidFill>
                <a:latin typeface="Track"/>
              </a:rPr>
              <a:t>Presented by </a:t>
            </a:r>
          </a:p>
          <a:p>
            <a:pPr algn="ctr">
              <a:lnSpc>
                <a:spcPts val="3441"/>
              </a:lnSpc>
            </a:pPr>
            <a:endParaRPr lang="en-US" sz="3340" dirty="0">
              <a:solidFill>
                <a:srgbClr val="545454"/>
              </a:solidFill>
              <a:latin typeface="Track"/>
            </a:endParaRPr>
          </a:p>
          <a:p>
            <a:pPr>
              <a:lnSpc>
                <a:spcPts val="3441"/>
              </a:lnSpc>
            </a:pPr>
            <a:r>
              <a:rPr lang="en-US" sz="3340" dirty="0" err="1">
                <a:solidFill>
                  <a:srgbClr val="545454"/>
                </a:solidFill>
                <a:latin typeface="Track"/>
              </a:rPr>
              <a:t>Sanhita</a:t>
            </a:r>
            <a:r>
              <a:rPr lang="en-US" sz="3340" dirty="0">
                <a:solidFill>
                  <a:srgbClr val="545454"/>
                </a:solidFill>
                <a:latin typeface="Track"/>
              </a:rPr>
              <a:t> </a:t>
            </a:r>
            <a:r>
              <a:rPr lang="en-US" sz="3340" dirty="0" err="1">
                <a:solidFill>
                  <a:srgbClr val="545454"/>
                </a:solidFill>
                <a:latin typeface="Track"/>
              </a:rPr>
              <a:t>Thangallapalli</a:t>
            </a:r>
            <a:endParaRPr lang="en-US" sz="3340" dirty="0">
              <a:solidFill>
                <a:srgbClr val="545454"/>
              </a:solidFill>
              <a:latin typeface="Track"/>
            </a:endParaRPr>
          </a:p>
          <a:p>
            <a:pPr>
              <a:lnSpc>
                <a:spcPts val="4844"/>
              </a:lnSpc>
            </a:pPr>
            <a:endParaRPr lang="en-US" sz="3340" dirty="0">
              <a:solidFill>
                <a:srgbClr val="545454"/>
              </a:solidFill>
              <a:latin typeface="Track"/>
            </a:endParaRPr>
          </a:p>
          <a:p>
            <a:pPr algn="ctr">
              <a:lnSpc>
                <a:spcPts val="4275"/>
              </a:lnSpc>
            </a:pPr>
            <a:endParaRPr lang="en-US" sz="3340" dirty="0">
              <a:solidFill>
                <a:srgbClr val="545454"/>
              </a:solidFill>
              <a:latin typeface="Track"/>
            </a:endParaRPr>
          </a:p>
          <a:p>
            <a:pPr algn="ctr">
              <a:lnSpc>
                <a:spcPts val="4275"/>
              </a:lnSpc>
            </a:pPr>
            <a:endParaRPr lang="en-US" sz="3340" dirty="0">
              <a:solidFill>
                <a:srgbClr val="545454"/>
              </a:solidFill>
              <a:latin typeface="Track"/>
            </a:endParaRPr>
          </a:p>
          <a:p>
            <a:pPr algn="ctr">
              <a:lnSpc>
                <a:spcPts val="4275"/>
              </a:lnSpc>
            </a:pPr>
            <a:endParaRPr lang="en-US" sz="3340" dirty="0">
              <a:solidFill>
                <a:srgbClr val="545454"/>
              </a:solidFill>
              <a:latin typeface="Track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17204191" y="585788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0" y="765442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0800000">
            <a:off x="1178780" y="657226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6200000">
            <a:off x="1083809" y="765442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5400000">
            <a:off x="35772" y="657226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>
            <a:off x="17204191" y="114297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10800000">
            <a:off x="16061183" y="592931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5400000" flipH="1" flipV="1">
            <a:off x="16073486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5400000">
            <a:off x="16061183" y="48577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7204191" y="48577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7204191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flipH="1" flipV="1">
            <a:off x="16144924" y="114297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2" name="AutoShape 32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Freeform 19"/>
          <p:cNvSpPr/>
          <p:nvPr/>
        </p:nvSpPr>
        <p:spPr>
          <a:xfrm rot="5400000">
            <a:off x="17204191" y="36432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21"/>
          <p:cNvSpPr/>
          <p:nvPr/>
        </p:nvSpPr>
        <p:spPr>
          <a:xfrm rot="5400000" flipH="1" flipV="1">
            <a:off x="16073486" y="250029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25"/>
          <p:cNvSpPr/>
          <p:nvPr/>
        </p:nvSpPr>
        <p:spPr>
          <a:xfrm>
            <a:off x="17204191" y="250029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26"/>
          <p:cNvSpPr/>
          <p:nvPr/>
        </p:nvSpPr>
        <p:spPr>
          <a:xfrm flipH="1" flipV="1">
            <a:off x="16144924" y="36432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13"/>
          <p:cNvSpPr/>
          <p:nvPr/>
        </p:nvSpPr>
        <p:spPr>
          <a:xfrm>
            <a:off x="0" y="543985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14"/>
          <p:cNvSpPr/>
          <p:nvPr/>
        </p:nvSpPr>
        <p:spPr>
          <a:xfrm rot="10800000">
            <a:off x="1178780" y="4357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15"/>
          <p:cNvSpPr/>
          <p:nvPr/>
        </p:nvSpPr>
        <p:spPr>
          <a:xfrm rot="16200000">
            <a:off x="1083809" y="543985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17"/>
          <p:cNvSpPr/>
          <p:nvPr/>
        </p:nvSpPr>
        <p:spPr>
          <a:xfrm rot="5400000">
            <a:off x="35772" y="4357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13"/>
          <p:cNvSpPr/>
          <p:nvPr/>
        </p:nvSpPr>
        <p:spPr>
          <a:xfrm>
            <a:off x="0" y="327658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14"/>
          <p:cNvSpPr/>
          <p:nvPr/>
        </p:nvSpPr>
        <p:spPr>
          <a:xfrm rot="10800000">
            <a:off x="1178780" y="219441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15"/>
          <p:cNvSpPr/>
          <p:nvPr/>
        </p:nvSpPr>
        <p:spPr>
          <a:xfrm rot="16200000">
            <a:off x="1083809" y="327658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17"/>
          <p:cNvSpPr/>
          <p:nvPr/>
        </p:nvSpPr>
        <p:spPr>
          <a:xfrm rot="5400000">
            <a:off x="35772" y="219441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13"/>
          <p:cNvSpPr/>
          <p:nvPr/>
        </p:nvSpPr>
        <p:spPr>
          <a:xfrm>
            <a:off x="-35772" y="108216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14"/>
          <p:cNvSpPr/>
          <p:nvPr/>
        </p:nvSpPr>
        <p:spPr>
          <a:xfrm rot="10800000">
            <a:off x="1143008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15"/>
          <p:cNvSpPr/>
          <p:nvPr/>
        </p:nvSpPr>
        <p:spPr>
          <a:xfrm rot="16200000">
            <a:off x="1048037" y="108216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17"/>
          <p:cNvSpPr/>
          <p:nvPr/>
        </p:nvSpPr>
        <p:spPr>
          <a:xfrm rot="5400000">
            <a:off x="0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13"/>
          <p:cNvSpPr/>
          <p:nvPr/>
        </p:nvSpPr>
        <p:spPr>
          <a:xfrm>
            <a:off x="0" y="98690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14"/>
          <p:cNvSpPr/>
          <p:nvPr/>
        </p:nvSpPr>
        <p:spPr>
          <a:xfrm rot="10800000">
            <a:off x="1178780" y="878683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5"/>
          <p:cNvSpPr/>
          <p:nvPr/>
        </p:nvSpPr>
        <p:spPr>
          <a:xfrm rot="16200000">
            <a:off x="1083809" y="98690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17"/>
          <p:cNvSpPr/>
          <p:nvPr/>
        </p:nvSpPr>
        <p:spPr>
          <a:xfrm rot="5400000">
            <a:off x="35772" y="878683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5400000">
            <a:off x="0" y="814389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0800000">
            <a:off x="1071506" y="814389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242887">
            <a:off x="-1527050" y="534862"/>
            <a:ext cx="3189938" cy="1623968"/>
          </a:xfrm>
          <a:custGeom>
            <a:avLst/>
            <a:gdLst/>
            <a:ahLst/>
            <a:cxnLst/>
            <a:rect l="l" t="t" r="r" b="b"/>
            <a:pathLst>
              <a:path w="3189938" h="1623968">
                <a:moveTo>
                  <a:pt x="0" y="0"/>
                </a:moveTo>
                <a:lnTo>
                  <a:pt x="3189938" y="0"/>
                </a:lnTo>
                <a:lnTo>
                  <a:pt x="3189938" y="1623968"/>
                </a:lnTo>
                <a:lnTo>
                  <a:pt x="0" y="1623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3391"/>
            <a:ext cx="3034426" cy="1517213"/>
          </a:xfrm>
          <a:custGeom>
            <a:avLst/>
            <a:gdLst/>
            <a:ahLst/>
            <a:cxnLst/>
            <a:rect l="l" t="t" r="r" b="b"/>
            <a:pathLst>
              <a:path w="3034426" h="1517213">
                <a:moveTo>
                  <a:pt x="0" y="0"/>
                </a:moveTo>
                <a:lnTo>
                  <a:pt x="3034426" y="0"/>
                </a:lnTo>
                <a:lnTo>
                  <a:pt x="3034426" y="1517213"/>
                </a:lnTo>
                <a:lnTo>
                  <a:pt x="0" y="1517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84B339B-9C71-0CB1-912B-C2DB136D1445}"/>
              </a:ext>
            </a:extLst>
          </p:cNvPr>
          <p:cNvSpPr txBox="1"/>
          <p:nvPr/>
        </p:nvSpPr>
        <p:spPr>
          <a:xfrm>
            <a:off x="6286480" y="785782"/>
            <a:ext cx="6068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1"/>
                </a:solidFill>
                <a:latin typeface="Kollektif Bold" panose="020B0604020202020204" charset="0"/>
              </a:rPr>
              <a:t>MANALI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D9D7D6B-18B7-7C67-24AA-308A3A6C9BCE}"/>
              </a:ext>
            </a:extLst>
          </p:cNvPr>
          <p:cNvSpPr txBox="1"/>
          <p:nvPr/>
        </p:nvSpPr>
        <p:spPr>
          <a:xfrm>
            <a:off x="3071770" y="1714476"/>
            <a:ext cx="12427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RELATIONSHIP BETWEEN THE PRICE AND ROOMS &amp; BEDS</a:t>
            </a:r>
          </a:p>
        </p:txBody>
      </p:sp>
      <p:sp>
        <p:nvSpPr>
          <p:cNvPr id="22" name="Freeform 8"/>
          <p:cNvSpPr/>
          <p:nvPr/>
        </p:nvSpPr>
        <p:spPr>
          <a:xfrm rot="10800000">
            <a:off x="0" y="607219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10"/>
          <p:cNvSpPr/>
          <p:nvPr/>
        </p:nvSpPr>
        <p:spPr>
          <a:xfrm rot="-5400000">
            <a:off x="12303" y="716864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5"/>
          <p:cNvSpPr/>
          <p:nvPr/>
        </p:nvSpPr>
        <p:spPr>
          <a:xfrm rot="5400000">
            <a:off x="16120382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8"/>
          <p:cNvSpPr/>
          <p:nvPr/>
        </p:nvSpPr>
        <p:spPr>
          <a:xfrm rot="10800000">
            <a:off x="17191888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9"/>
          <p:cNvSpPr/>
          <p:nvPr/>
        </p:nvSpPr>
        <p:spPr>
          <a:xfrm>
            <a:off x="16120382" y="105929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0"/>
          <p:cNvSpPr/>
          <p:nvPr/>
        </p:nvSpPr>
        <p:spPr>
          <a:xfrm rot="-5400000">
            <a:off x="17204191" y="109645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5"/>
          <p:cNvSpPr/>
          <p:nvPr/>
        </p:nvSpPr>
        <p:spPr>
          <a:xfrm rot="5400000">
            <a:off x="17216494" y="2071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9"/>
          <p:cNvSpPr/>
          <p:nvPr/>
        </p:nvSpPr>
        <p:spPr>
          <a:xfrm>
            <a:off x="17216494" y="313096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098" name="Picture 2">
            <a:extLst>
              <a:ext uri="{FF2B5EF4-FFF2-40B4-BE49-F238E27FC236}">
                <a16:creationId xmlns="" xmlns:a16="http://schemas.microsoft.com/office/drawing/2014/main" id="{E9CFCCA3-4D68-C37A-5DFC-F720F635D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30" y="5983128"/>
            <a:ext cx="10938542" cy="43038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="" xmlns:a16="http://schemas.microsoft.com/office/drawing/2014/main" id="{156FE618-174B-05A6-D364-A25BE8B11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04" y="2127229"/>
            <a:ext cx="10330288" cy="42511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F94C2B4-FD9C-AD14-4367-9203747DDBA5}"/>
              </a:ext>
            </a:extLst>
          </p:cNvPr>
          <p:cNvSpPr txBox="1"/>
          <p:nvPr/>
        </p:nvSpPr>
        <p:spPr>
          <a:xfrm>
            <a:off x="11160224" y="3130961"/>
            <a:ext cx="62650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Most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hotels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are offering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Dormitory Room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 high price 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Budget friendly hotels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are offering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two bedrooms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08F0FC7-A9DF-B996-78F0-9608C4E1A3B5}"/>
              </a:ext>
            </a:extLst>
          </p:cNvPr>
          <p:cNvSpPr txBox="1"/>
          <p:nvPr/>
        </p:nvSpPr>
        <p:spPr>
          <a:xfrm>
            <a:off x="1655168" y="7375748"/>
            <a:ext cx="51845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Most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hotels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are offering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two double beds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irrespective </a:t>
            </a:r>
          </a:p>
          <a:p>
            <a:pPr algn="ctr"/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of the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price.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="" xmlns:a16="http://schemas.microsoft.com/office/drawing/2014/main" id="{F6967C1F-CC41-4C84-BE69-EFE434D23EB2}"/>
              </a:ext>
            </a:extLst>
          </p:cNvPr>
          <p:cNvSpPr/>
          <p:nvPr/>
        </p:nvSpPr>
        <p:spPr>
          <a:xfrm>
            <a:off x="10488431" y="3884447"/>
            <a:ext cx="671793" cy="3683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/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="" xmlns:a16="http://schemas.microsoft.com/office/drawing/2014/main" id="{A50A3932-26B5-B307-2008-8810A9C103E9}"/>
              </a:ext>
            </a:extLst>
          </p:cNvPr>
          <p:cNvSpPr/>
          <p:nvPr/>
        </p:nvSpPr>
        <p:spPr>
          <a:xfrm rot="10800000">
            <a:off x="6294677" y="8501617"/>
            <a:ext cx="671793" cy="3683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01639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800000">
            <a:off x="16073486" y="107153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 flipV="1">
            <a:off x="16073486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071506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20216890" y="71434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71506" y="814389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0" y="814389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242887">
            <a:off x="-1527050" y="534862"/>
            <a:ext cx="3189938" cy="1623968"/>
          </a:xfrm>
          <a:custGeom>
            <a:avLst/>
            <a:gdLst/>
            <a:ahLst/>
            <a:cxnLst/>
            <a:rect l="l" t="t" r="r" b="b"/>
            <a:pathLst>
              <a:path w="3189938" h="1623968">
                <a:moveTo>
                  <a:pt x="0" y="0"/>
                </a:moveTo>
                <a:lnTo>
                  <a:pt x="3189938" y="0"/>
                </a:lnTo>
                <a:lnTo>
                  <a:pt x="3189938" y="1623968"/>
                </a:lnTo>
                <a:lnTo>
                  <a:pt x="0" y="1623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3391"/>
            <a:ext cx="3034426" cy="1517213"/>
          </a:xfrm>
          <a:custGeom>
            <a:avLst/>
            <a:gdLst/>
            <a:ahLst/>
            <a:cxnLst/>
            <a:rect l="l" t="t" r="r" b="b"/>
            <a:pathLst>
              <a:path w="3034426" h="1517213">
                <a:moveTo>
                  <a:pt x="0" y="0"/>
                </a:moveTo>
                <a:lnTo>
                  <a:pt x="3034426" y="0"/>
                </a:lnTo>
                <a:lnTo>
                  <a:pt x="3034426" y="1517213"/>
                </a:lnTo>
                <a:lnTo>
                  <a:pt x="0" y="1517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84B339B-9C71-0CB1-912B-C2DB136D1445}"/>
              </a:ext>
            </a:extLst>
          </p:cNvPr>
          <p:cNvSpPr txBox="1"/>
          <p:nvPr/>
        </p:nvSpPr>
        <p:spPr>
          <a:xfrm>
            <a:off x="6286480" y="857220"/>
            <a:ext cx="6000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1"/>
                </a:solidFill>
                <a:latin typeface="Kollektif Bold" panose="020B0604020202020204" charset="0"/>
              </a:rPr>
              <a:t>MUMBAI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F02E636-6215-DEE4-33A9-58AE01DE3C74}"/>
              </a:ext>
            </a:extLst>
          </p:cNvPr>
          <p:cNvSpPr txBox="1"/>
          <p:nvPr/>
        </p:nvSpPr>
        <p:spPr>
          <a:xfrm>
            <a:off x="2571704" y="8001020"/>
            <a:ext cx="594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 Rating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directly proportional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Price.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There is a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linear increase. 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="" xmlns:a16="http://schemas.microsoft.com/office/drawing/2014/main" id="{2059D550-BC1E-6A74-F648-60B7C4A05D3C}"/>
              </a:ext>
            </a:extLst>
          </p:cNvPr>
          <p:cNvSpPr/>
          <p:nvPr/>
        </p:nvSpPr>
        <p:spPr>
          <a:xfrm rot="5400000">
            <a:off x="17204191" y="107153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FA94C673-0768-AFBD-C556-F46EC03F06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68" y="2500294"/>
            <a:ext cx="7751134" cy="52149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98010EF2-97BD-36AB-4217-C4515FFC93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4" y="2428856"/>
            <a:ext cx="7715304" cy="52864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7C034C0-5072-9253-F535-10E8ECE28CC7}"/>
              </a:ext>
            </a:extLst>
          </p:cNvPr>
          <p:cNvSpPr txBox="1"/>
          <p:nvPr/>
        </p:nvSpPr>
        <p:spPr>
          <a:xfrm>
            <a:off x="4857720" y="1857352"/>
            <a:ext cx="8429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RELATIONSHIP BETWEEN THE PRICE AND RATINGS &amp; REVIEWS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2D1BE12-99E3-3D99-9785-0A1FF7F0B620}"/>
              </a:ext>
            </a:extLst>
          </p:cNvPr>
          <p:cNvSpPr txBox="1"/>
          <p:nvPr/>
        </p:nvSpPr>
        <p:spPr>
          <a:xfrm>
            <a:off x="10429884" y="7929582"/>
            <a:ext cx="6241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 Reviews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directly proportional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Price.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There is a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linear increase.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endParaRPr lang="en-IN" sz="3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Freeform 2"/>
          <p:cNvSpPr/>
          <p:nvPr/>
        </p:nvSpPr>
        <p:spPr>
          <a:xfrm>
            <a:off x="17204191" y="214310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3"/>
          <p:cNvSpPr/>
          <p:nvPr/>
        </p:nvSpPr>
        <p:spPr>
          <a:xfrm rot="5400000">
            <a:off x="17204191" y="321467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9073882" y="300036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5"/>
          <p:cNvSpPr/>
          <p:nvPr/>
        </p:nvSpPr>
        <p:spPr>
          <a:xfrm rot="16200000">
            <a:off x="0" y="707232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9"/>
          <p:cNvSpPr/>
          <p:nvPr/>
        </p:nvSpPr>
        <p:spPr>
          <a:xfrm rot="10800000">
            <a:off x="0" y="592931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="" xmlns:p14="http://schemas.microsoft.com/office/powerpoint/2010/main" val="246748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800000">
            <a:off x="16073486" y="107153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 flipV="1">
            <a:off x="16073486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071506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20216890" y="71434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71506" y="814389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0" y="814389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242887">
            <a:off x="-1527050" y="534862"/>
            <a:ext cx="3189938" cy="1623968"/>
          </a:xfrm>
          <a:custGeom>
            <a:avLst/>
            <a:gdLst/>
            <a:ahLst/>
            <a:cxnLst/>
            <a:rect l="l" t="t" r="r" b="b"/>
            <a:pathLst>
              <a:path w="3189938" h="1623968">
                <a:moveTo>
                  <a:pt x="0" y="0"/>
                </a:moveTo>
                <a:lnTo>
                  <a:pt x="3189938" y="0"/>
                </a:lnTo>
                <a:lnTo>
                  <a:pt x="3189938" y="1623968"/>
                </a:lnTo>
                <a:lnTo>
                  <a:pt x="0" y="1623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3391"/>
            <a:ext cx="3034426" cy="1517213"/>
          </a:xfrm>
          <a:custGeom>
            <a:avLst/>
            <a:gdLst/>
            <a:ahLst/>
            <a:cxnLst/>
            <a:rect l="l" t="t" r="r" b="b"/>
            <a:pathLst>
              <a:path w="3034426" h="1517213">
                <a:moveTo>
                  <a:pt x="0" y="0"/>
                </a:moveTo>
                <a:lnTo>
                  <a:pt x="3034426" y="0"/>
                </a:lnTo>
                <a:lnTo>
                  <a:pt x="3034426" y="1517213"/>
                </a:lnTo>
                <a:lnTo>
                  <a:pt x="0" y="1517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84B339B-9C71-0CB1-912B-C2DB136D1445}"/>
              </a:ext>
            </a:extLst>
          </p:cNvPr>
          <p:cNvSpPr txBox="1"/>
          <p:nvPr/>
        </p:nvSpPr>
        <p:spPr>
          <a:xfrm>
            <a:off x="6286480" y="857220"/>
            <a:ext cx="6000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1"/>
                </a:solidFill>
                <a:latin typeface="Kollektif Bold" panose="020B0604020202020204" charset="0"/>
              </a:rPr>
              <a:t>MUMBAI ANALYSIS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="" xmlns:a16="http://schemas.microsoft.com/office/drawing/2014/main" id="{2059D550-BC1E-6A74-F648-60B7C4A05D3C}"/>
              </a:ext>
            </a:extLst>
          </p:cNvPr>
          <p:cNvSpPr/>
          <p:nvPr/>
        </p:nvSpPr>
        <p:spPr>
          <a:xfrm rot="5400000">
            <a:off x="17204191" y="107153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7C034C0-5072-9253-F535-10E8ECE28CC7}"/>
              </a:ext>
            </a:extLst>
          </p:cNvPr>
          <p:cNvSpPr txBox="1"/>
          <p:nvPr/>
        </p:nvSpPr>
        <p:spPr>
          <a:xfrm>
            <a:off x="4857720" y="1857352"/>
            <a:ext cx="8429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RELATIONSHIP BETWEEN THE PRICE AND ROOMS &amp; BEDS</a:t>
            </a:r>
          </a:p>
        </p:txBody>
      </p:sp>
      <p:sp>
        <p:nvSpPr>
          <p:cNvPr id="23" name="Freeform 2"/>
          <p:cNvSpPr/>
          <p:nvPr/>
        </p:nvSpPr>
        <p:spPr>
          <a:xfrm>
            <a:off x="17204191" y="214310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3"/>
          <p:cNvSpPr/>
          <p:nvPr/>
        </p:nvSpPr>
        <p:spPr>
          <a:xfrm rot="5400000">
            <a:off x="17204191" y="321467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5"/>
          <p:cNvSpPr/>
          <p:nvPr/>
        </p:nvSpPr>
        <p:spPr>
          <a:xfrm>
            <a:off x="19073882" y="300036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5"/>
          <p:cNvSpPr/>
          <p:nvPr/>
        </p:nvSpPr>
        <p:spPr>
          <a:xfrm rot="16200000">
            <a:off x="0" y="707232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9"/>
          <p:cNvSpPr/>
          <p:nvPr/>
        </p:nvSpPr>
        <p:spPr>
          <a:xfrm rot="10800000">
            <a:off x="0" y="592931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146" name="Picture 2">
            <a:extLst>
              <a:ext uri="{FF2B5EF4-FFF2-40B4-BE49-F238E27FC236}">
                <a16:creationId xmlns="" xmlns:a16="http://schemas.microsoft.com/office/drawing/2014/main" id="{864C01A0-7029-BD2D-DD72-3AB5CBF3D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737" y="5948464"/>
            <a:ext cx="10448758" cy="39147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="" xmlns:a16="http://schemas.microsoft.com/office/drawing/2014/main" id="{B5EE88F4-FE46-EF9E-F68A-9131F2FE1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5" y="2426597"/>
            <a:ext cx="9629775" cy="41262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B93B61F-2312-8060-7BDE-00419C6E6FD9}"/>
              </a:ext>
            </a:extLst>
          </p:cNvPr>
          <p:cNvSpPr txBox="1"/>
          <p:nvPr/>
        </p:nvSpPr>
        <p:spPr>
          <a:xfrm>
            <a:off x="11664280" y="3338198"/>
            <a:ext cx="40324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Except for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Luxury rooms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, all rooms are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budget-friendly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7D2B112-8CBB-97F7-6BB6-ADD093EFB99C}"/>
              </a:ext>
            </a:extLst>
          </p:cNvPr>
          <p:cNvSpPr txBox="1"/>
          <p:nvPr/>
        </p:nvSpPr>
        <p:spPr>
          <a:xfrm>
            <a:off x="2155314" y="7084601"/>
            <a:ext cx="389234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Most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hotels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are offering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one extra-large double bed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budget-friendly prices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="" xmlns:a16="http://schemas.microsoft.com/office/drawing/2014/main" id="{A5B3881E-2637-3E6B-D300-0AA37B542FF0}"/>
              </a:ext>
            </a:extLst>
          </p:cNvPr>
          <p:cNvSpPr/>
          <p:nvPr/>
        </p:nvSpPr>
        <p:spPr>
          <a:xfrm>
            <a:off x="10488431" y="3884447"/>
            <a:ext cx="671793" cy="3683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/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="" xmlns:a16="http://schemas.microsoft.com/office/drawing/2014/main" id="{0A164529-B27F-24CD-7315-0361DC316653}"/>
              </a:ext>
            </a:extLst>
          </p:cNvPr>
          <p:cNvSpPr/>
          <p:nvPr/>
        </p:nvSpPr>
        <p:spPr>
          <a:xfrm rot="10800000">
            <a:off x="6431839" y="7224681"/>
            <a:ext cx="671793" cy="3683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/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0743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7204191" y="319631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242887">
            <a:off x="-1527050" y="534862"/>
            <a:ext cx="3189938" cy="1623968"/>
          </a:xfrm>
          <a:custGeom>
            <a:avLst/>
            <a:gdLst/>
            <a:ahLst/>
            <a:cxnLst/>
            <a:rect l="l" t="t" r="r" b="b"/>
            <a:pathLst>
              <a:path w="3189938" h="1623968">
                <a:moveTo>
                  <a:pt x="0" y="0"/>
                </a:moveTo>
                <a:lnTo>
                  <a:pt x="3189938" y="0"/>
                </a:lnTo>
                <a:lnTo>
                  <a:pt x="3189938" y="1623968"/>
                </a:lnTo>
                <a:lnTo>
                  <a:pt x="0" y="1623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3391"/>
            <a:ext cx="3034426" cy="1517213"/>
          </a:xfrm>
          <a:custGeom>
            <a:avLst/>
            <a:gdLst/>
            <a:ahLst/>
            <a:cxnLst/>
            <a:rect l="l" t="t" r="r" b="b"/>
            <a:pathLst>
              <a:path w="3034426" h="1517213">
                <a:moveTo>
                  <a:pt x="0" y="0"/>
                </a:moveTo>
                <a:lnTo>
                  <a:pt x="3034426" y="0"/>
                </a:lnTo>
                <a:lnTo>
                  <a:pt x="3034426" y="1517213"/>
                </a:lnTo>
                <a:lnTo>
                  <a:pt x="0" y="1517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84B339B-9C71-0CB1-912B-C2DB136D1445}"/>
              </a:ext>
            </a:extLst>
          </p:cNvPr>
          <p:cNvSpPr txBox="1"/>
          <p:nvPr/>
        </p:nvSpPr>
        <p:spPr>
          <a:xfrm>
            <a:off x="5857852" y="642906"/>
            <a:ext cx="7609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6000" b="1" dirty="0">
                <a:solidFill>
                  <a:srgbClr val="4F81BD"/>
                </a:solidFill>
                <a:latin typeface="Kollektif Bold" panose="020B0604020202020204" charset="0"/>
              </a:rPr>
              <a:t>MUMBAI</a:t>
            </a:r>
            <a:r>
              <a:rPr kumimoji="0" lang="en-IN" sz="6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Kollektif Bold" panose="020B0604020202020204" charset="0"/>
                <a:ea typeface="+mn-ea"/>
                <a:cs typeface="+mn-cs"/>
              </a:rPr>
              <a:t> ANALYSIS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25203E3-F774-1096-5124-DECB82218295}"/>
              </a:ext>
            </a:extLst>
          </p:cNvPr>
          <p:cNvSpPr txBox="1"/>
          <p:nvPr/>
        </p:nvSpPr>
        <p:spPr>
          <a:xfrm>
            <a:off x="4554921" y="1719591"/>
            <a:ext cx="10215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CANCELLATION POLICY , PRE-PAYMENT, BREAKFAST WITH PRICE</a:t>
            </a:r>
          </a:p>
          <a:p>
            <a:pPr algn="ctr"/>
            <a:endParaRPr lang="en-IN" sz="2000" b="1" dirty="0">
              <a:latin typeface="Canva Sans 1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40A93FF-A212-2E58-10C0-98391F395AE3}"/>
              </a:ext>
            </a:extLst>
          </p:cNvPr>
          <p:cNvSpPr txBox="1"/>
          <p:nvPr/>
        </p:nvSpPr>
        <p:spPr>
          <a:xfrm>
            <a:off x="3000332" y="7424678"/>
            <a:ext cx="1271596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If we observe,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Cancellation policy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was given by the hotels which have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price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range of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5,000 to 20,000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for 3 days.</a:t>
            </a:r>
          </a:p>
          <a:p>
            <a:pPr algn="ctr">
              <a:buFont typeface="Arial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Despite of pricing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of the hotels , they are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not providing Breakfast and also Pre-payment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for 3 days.   </a:t>
            </a:r>
          </a:p>
          <a:p>
            <a:endParaRPr lang="en-IN" sz="3000" dirty="0"/>
          </a:p>
        </p:txBody>
      </p:sp>
      <p:pic>
        <p:nvPicPr>
          <p:cNvPr id="5122" name="Picture 2">
            <a:extLst>
              <a:ext uri="{FF2B5EF4-FFF2-40B4-BE49-F238E27FC236}">
                <a16:creationId xmlns="" xmlns:a16="http://schemas.microsoft.com/office/drawing/2014/main" id="{19FA569D-7CF4-D55F-CDCC-646FBF456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01" y="2112509"/>
            <a:ext cx="5192636" cy="53121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="" xmlns:a16="http://schemas.microsoft.com/office/drawing/2014/main" id="{B581BD8E-0CAE-D5CF-0A18-3C99C5FE2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16" y="2112510"/>
            <a:ext cx="5437082" cy="53121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="" xmlns:a16="http://schemas.microsoft.com/office/drawing/2014/main" id="{21B05EF0-2907-1543-400F-C0DD33D77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970" y="2112509"/>
            <a:ext cx="5673902" cy="52332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6547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/>
          <p:cNvSpPr/>
          <p:nvPr/>
        </p:nvSpPr>
        <p:spPr>
          <a:xfrm>
            <a:off x="1071506" y="814389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5400000">
            <a:off x="17204191" y="321467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4191" y="214310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6200000" flipH="1" flipV="1">
            <a:off x="17204191" y="107153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04191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0" y="707232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6200000"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600075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242887">
            <a:off x="-1527050" y="534862"/>
            <a:ext cx="3189938" cy="1623968"/>
          </a:xfrm>
          <a:custGeom>
            <a:avLst/>
            <a:gdLst/>
            <a:ahLst/>
            <a:cxnLst/>
            <a:rect l="l" t="t" r="r" b="b"/>
            <a:pathLst>
              <a:path w="3189938" h="1623968">
                <a:moveTo>
                  <a:pt x="0" y="0"/>
                </a:moveTo>
                <a:lnTo>
                  <a:pt x="3189938" y="0"/>
                </a:lnTo>
                <a:lnTo>
                  <a:pt x="3189938" y="1623968"/>
                </a:lnTo>
                <a:lnTo>
                  <a:pt x="0" y="1623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0"/>
            <a:ext cx="3034426" cy="1517213"/>
          </a:xfrm>
          <a:custGeom>
            <a:avLst/>
            <a:gdLst/>
            <a:ahLst/>
            <a:cxnLst/>
            <a:rect l="l" t="t" r="r" b="b"/>
            <a:pathLst>
              <a:path w="3034426" h="1517213">
                <a:moveTo>
                  <a:pt x="0" y="0"/>
                </a:moveTo>
                <a:lnTo>
                  <a:pt x="3034426" y="0"/>
                </a:lnTo>
                <a:lnTo>
                  <a:pt x="3034426" y="1517213"/>
                </a:lnTo>
                <a:lnTo>
                  <a:pt x="0" y="1517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84B339B-9C71-0CB1-912B-C2DB136D1445}"/>
              </a:ext>
            </a:extLst>
          </p:cNvPr>
          <p:cNvSpPr txBox="1"/>
          <p:nvPr/>
        </p:nvSpPr>
        <p:spPr>
          <a:xfrm>
            <a:off x="6072166" y="571468"/>
            <a:ext cx="7466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Kollektif Bold" panose="020B0604020202020204" charset="0"/>
                <a:ea typeface="+mn-ea"/>
                <a:cs typeface="+mn-cs"/>
              </a:rPr>
              <a:t>CITY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046D083-93C7-4300-278D-414F6BF36F19}"/>
              </a:ext>
            </a:extLst>
          </p:cNvPr>
          <p:cNvSpPr txBox="1"/>
          <p:nvPr/>
        </p:nvSpPr>
        <p:spPr>
          <a:xfrm>
            <a:off x="4500530" y="1854192"/>
            <a:ext cx="8929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RELATIONSHIP BETWEEN THE PRICE AND RATINGS &amp; REVIEWS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EEC023E6-1BB3-3E73-676E-C40F7CD5AD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38" y="2494010"/>
            <a:ext cx="5571391" cy="51707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E2460F8E-E51A-2824-1F77-8CD493DD44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002" y="2514904"/>
            <a:ext cx="5303531" cy="51289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0AC4F157-6E3F-7067-1DAE-E499A9B453AA}"/>
              </a:ext>
            </a:extLst>
          </p:cNvPr>
          <p:cNvSpPr txBox="1"/>
          <p:nvPr/>
        </p:nvSpPr>
        <p:spPr>
          <a:xfrm>
            <a:off x="1000068" y="8001020"/>
            <a:ext cx="5468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The hotels prices in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GOA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are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high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following with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PONDICHERRY.</a:t>
            </a:r>
          </a:p>
          <a:p>
            <a:pPr algn="ctr"/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F7F98E8-1E7D-AB8B-CE58-AE431C591CAF}"/>
              </a:ext>
            </a:extLst>
          </p:cNvPr>
          <p:cNvSpPr txBox="1"/>
          <p:nvPr/>
        </p:nvSpPr>
        <p:spPr>
          <a:xfrm>
            <a:off x="6539629" y="7991115"/>
            <a:ext cx="51480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The hotels Ratings in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MANALI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 are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high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following with </a:t>
            </a:r>
            <a:r>
              <a:rPr lang="en-IN" sz="3000" b="1" dirty="0" smtClean="0">
                <a:latin typeface="Times New Roman" pitchFamily="18" charset="0"/>
                <a:cs typeface="Times New Roman" pitchFamily="18" charset="0"/>
              </a:rPr>
              <a:t>GOA</a:t>
            </a:r>
            <a:r>
              <a:rPr lang="en-IN" sz="30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IN" sz="3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8C37FF7-2F2F-E249-5036-BCD248E612AD}"/>
              </a:ext>
            </a:extLst>
          </p:cNvPr>
          <p:cNvSpPr txBox="1"/>
          <p:nvPr/>
        </p:nvSpPr>
        <p:spPr>
          <a:xfrm>
            <a:off x="11759149" y="7916590"/>
            <a:ext cx="5303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The hotels Reviews in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MUMBAI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are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high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following with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GOA</a:t>
            </a:r>
          </a:p>
          <a:p>
            <a:pPr algn="ctr"/>
            <a:endParaRPr lang="en-IN" sz="3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Freeform 8"/>
          <p:cNvSpPr/>
          <p:nvPr/>
        </p:nvSpPr>
        <p:spPr>
          <a:xfrm rot="16200000">
            <a:off x="16144924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9"/>
          <p:cNvSpPr/>
          <p:nvPr/>
        </p:nvSpPr>
        <p:spPr>
          <a:xfrm rot="-10800000">
            <a:off x="16144924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0"/>
          <p:cNvSpPr/>
          <p:nvPr/>
        </p:nvSpPr>
        <p:spPr>
          <a:xfrm rot="5400000">
            <a:off x="1071506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026" name="Picture 2" descr="C:\Users\srujan\Desktop\pics major\ci pr box.png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928630" y="2571732"/>
            <a:ext cx="5467350" cy="50720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6786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7204191" y="319631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242887">
            <a:off x="-1527050" y="534862"/>
            <a:ext cx="3189938" cy="1623968"/>
          </a:xfrm>
          <a:custGeom>
            <a:avLst/>
            <a:gdLst/>
            <a:ahLst/>
            <a:cxnLst/>
            <a:rect l="l" t="t" r="r" b="b"/>
            <a:pathLst>
              <a:path w="3189938" h="1623968">
                <a:moveTo>
                  <a:pt x="0" y="0"/>
                </a:moveTo>
                <a:lnTo>
                  <a:pt x="3189938" y="0"/>
                </a:lnTo>
                <a:lnTo>
                  <a:pt x="3189938" y="1623968"/>
                </a:lnTo>
                <a:lnTo>
                  <a:pt x="0" y="1623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3391"/>
            <a:ext cx="3034426" cy="1517213"/>
          </a:xfrm>
          <a:custGeom>
            <a:avLst/>
            <a:gdLst/>
            <a:ahLst/>
            <a:cxnLst/>
            <a:rect l="l" t="t" r="r" b="b"/>
            <a:pathLst>
              <a:path w="3034426" h="1517213">
                <a:moveTo>
                  <a:pt x="0" y="0"/>
                </a:moveTo>
                <a:lnTo>
                  <a:pt x="3034426" y="0"/>
                </a:lnTo>
                <a:lnTo>
                  <a:pt x="3034426" y="1517213"/>
                </a:lnTo>
                <a:lnTo>
                  <a:pt x="0" y="1517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84B339B-9C71-0CB1-912B-C2DB136D1445}"/>
              </a:ext>
            </a:extLst>
          </p:cNvPr>
          <p:cNvSpPr txBox="1"/>
          <p:nvPr/>
        </p:nvSpPr>
        <p:spPr>
          <a:xfrm>
            <a:off x="6551712" y="371659"/>
            <a:ext cx="76097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6000" b="1" dirty="0">
                <a:solidFill>
                  <a:srgbClr val="4F81BD"/>
                </a:solidFill>
                <a:latin typeface="Kollektif Bold" panose="020B0604020202020204" charset="0"/>
              </a:rPr>
              <a:t>CITY</a:t>
            </a:r>
            <a:r>
              <a:rPr kumimoji="0" lang="en-IN" sz="6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Kollektif Bold" panose="020B0604020202020204" charset="0"/>
                <a:ea typeface="+mn-ea"/>
                <a:cs typeface="+mn-cs"/>
              </a:rPr>
              <a:t> ANALYSIS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25203E3-F774-1096-5124-DECB82218295}"/>
              </a:ext>
            </a:extLst>
          </p:cNvPr>
          <p:cNvSpPr txBox="1"/>
          <p:nvPr/>
        </p:nvSpPr>
        <p:spPr>
          <a:xfrm>
            <a:off x="4554921" y="1719591"/>
            <a:ext cx="10215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CANCELLATION POLICY , PRE-PAYMENT, BREAKFAST WITH PRICE</a:t>
            </a:r>
          </a:p>
          <a:p>
            <a:pPr algn="ctr"/>
            <a:endParaRPr lang="en-IN" sz="2000" b="1" dirty="0">
              <a:latin typeface="Canva Sans 1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40A93FF-A212-2E58-10C0-98391F395AE3}"/>
              </a:ext>
            </a:extLst>
          </p:cNvPr>
          <p:cNvSpPr txBox="1"/>
          <p:nvPr/>
        </p:nvSpPr>
        <p:spPr>
          <a:xfrm>
            <a:off x="3000332" y="7424678"/>
            <a:ext cx="1271596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If we observe,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Cancellation policy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was given by the hotels which have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price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range of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10,000 to 25,000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for 3 days.</a:t>
            </a:r>
          </a:p>
          <a:p>
            <a:pPr algn="ctr">
              <a:buFont typeface="Arial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Despite of pricing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of the hotels , they are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 providing Breakfast and also Pre-payment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for 3 days.   </a:t>
            </a:r>
          </a:p>
          <a:p>
            <a:endParaRPr lang="en-IN" sz="3000" dirty="0"/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C7661103-64A9-D327-FCBD-486935808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01" y="2488499"/>
            <a:ext cx="5695950" cy="45842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70CCF642-C88A-A084-A5E6-50AE105CC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5" y="2488499"/>
            <a:ext cx="5695950" cy="45842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="" xmlns:a16="http://schemas.microsoft.com/office/drawing/2014/main" id="{6B3ABFDE-5603-6A04-B885-EBE00B741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352" y="2534360"/>
            <a:ext cx="5695950" cy="45383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23670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8"/>
          <p:cNvSpPr/>
          <p:nvPr/>
        </p:nvSpPr>
        <p:spPr>
          <a:xfrm rot="10800000">
            <a:off x="8072430" y="6143632"/>
            <a:ext cx="5643602" cy="3714776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18"/>
          <p:cNvSpPr/>
          <p:nvPr/>
        </p:nvSpPr>
        <p:spPr>
          <a:xfrm flipH="1">
            <a:off x="8072430" y="2714608"/>
            <a:ext cx="5643602" cy="3429024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8"/>
          <p:cNvSpPr/>
          <p:nvPr/>
        </p:nvSpPr>
        <p:spPr>
          <a:xfrm flipV="1">
            <a:off x="2857456" y="6143632"/>
            <a:ext cx="5286412" cy="3714776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2"/>
          <p:cNvSpPr txBox="1"/>
          <p:nvPr/>
        </p:nvSpPr>
        <p:spPr>
          <a:xfrm>
            <a:off x="3214646" y="1357286"/>
            <a:ext cx="10620170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CONCLUSION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7204191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800000">
            <a:off x="16073486" y="107153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244118">
            <a:off x="17180184" y="316724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7204191" y="107153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print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6200000">
            <a:off x="16073486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 flipH="1" flipV="1">
            <a:off x="17204191" y="214310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 flipV="1">
            <a:off x="0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6200000">
            <a:off x="0" y="600075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42944" y="814389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6200000">
            <a:off x="0" y="814389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print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0" y="707232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print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857456" y="2714608"/>
            <a:ext cx="5214974" cy="3429024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13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BF67077-1C88-8D83-8E44-3B70532EA441}"/>
              </a:ext>
            </a:extLst>
          </p:cNvPr>
          <p:cNvSpPr txBox="1"/>
          <p:nvPr/>
        </p:nvSpPr>
        <p:spPr>
          <a:xfrm>
            <a:off x="4632284" y="3536466"/>
            <a:ext cx="821537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GOA has </a:t>
            </a:r>
            <a:r>
              <a:rPr lang="en-IN" sz="2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MORE</a:t>
            </a:r>
            <a:r>
              <a:rPr lang="en-IN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HOTELS</a:t>
            </a:r>
            <a:r>
              <a:rPr lang="en-IN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than any other places.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HOTEL prices are </a:t>
            </a:r>
            <a:r>
              <a:rPr lang="en-IN" sz="2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HIGH</a:t>
            </a:r>
            <a:r>
              <a:rPr lang="en-IN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n-IN" sz="2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GOA </a:t>
            </a:r>
            <a:r>
              <a:rPr lang="en-IN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IN" sz="2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low </a:t>
            </a:r>
            <a:r>
              <a:rPr lang="en-IN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IN" sz="2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KOLKATA</a:t>
            </a:r>
            <a:r>
              <a:rPr lang="en-IN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HOTEL ratings are </a:t>
            </a:r>
            <a:r>
              <a:rPr lang="en-IN" sz="2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HIGH</a:t>
            </a:r>
            <a:r>
              <a:rPr lang="en-IN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n-IN" sz="2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MANALI </a:t>
            </a:r>
            <a:r>
              <a:rPr lang="en-IN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IN" sz="2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low</a:t>
            </a:r>
            <a:r>
              <a:rPr lang="en-IN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n-IN" sz="2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MUMBAI.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HOTEL reviews are </a:t>
            </a:r>
            <a:r>
              <a:rPr lang="en-IN" sz="2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HIGH</a:t>
            </a:r>
            <a:r>
              <a:rPr lang="en-IN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n-IN" sz="2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MUMBAI </a:t>
            </a:r>
            <a:r>
              <a:rPr lang="en-IN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and low in </a:t>
            </a:r>
            <a:r>
              <a:rPr lang="en-IN" sz="2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MANALI.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All city hotels are </a:t>
            </a:r>
            <a:r>
              <a:rPr lang="en-IN" sz="2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PROVIDING</a:t>
            </a:r>
            <a:r>
              <a:rPr lang="en-IN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cancellation policy.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GOA</a:t>
            </a:r>
            <a:r>
              <a:rPr lang="en-IN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2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MANALI</a:t>
            </a:r>
            <a:r>
              <a:rPr lang="en-IN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hotels are providing </a:t>
            </a:r>
            <a:r>
              <a:rPr lang="en-IN" sz="2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PRE-PAYMENT</a:t>
            </a:r>
            <a:r>
              <a:rPr lang="en-IN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method remaining are not providing.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All city hotels are  providing </a:t>
            </a:r>
            <a:r>
              <a:rPr lang="en-IN" sz="2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BREAKFAST.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MANALI </a:t>
            </a:r>
            <a:r>
              <a:rPr lang="en-IN" sz="27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is providing </a:t>
            </a:r>
            <a:r>
              <a:rPr lang="en-IN" sz="27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budget-friendly beds and rooms.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7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27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7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7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7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79708" y="1750448"/>
            <a:ext cx="10620170" cy="115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8000" dirty="0">
                <a:solidFill>
                  <a:srgbClr val="227C9D"/>
                </a:solidFill>
                <a:latin typeface="Kollektif Bold"/>
              </a:rPr>
              <a:t>REFERENCES</a:t>
            </a:r>
          </a:p>
        </p:txBody>
      </p:sp>
      <p:sp>
        <p:nvSpPr>
          <p:cNvPr id="3" name="Freeform 3"/>
          <p:cNvSpPr/>
          <p:nvPr/>
        </p:nvSpPr>
        <p:spPr>
          <a:xfrm>
            <a:off x="17204191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800000">
            <a:off x="16073486" y="114297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6200000" flipH="1" flipV="1">
            <a:off x="17204191" y="321467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204191" y="214310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7204191" y="114297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71506" y="814389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 flipH="1" flipV="1">
            <a:off x="16073486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6200000">
            <a:off x="0" y="592931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6200000"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214514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6200000">
            <a:off x="3286084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BF67077-1C88-8D83-8E44-3B70532EA441}"/>
              </a:ext>
            </a:extLst>
          </p:cNvPr>
          <p:cNvSpPr txBox="1"/>
          <p:nvPr/>
        </p:nvSpPr>
        <p:spPr>
          <a:xfrm>
            <a:off x="2428828" y="3214674"/>
            <a:ext cx="1397549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https://www.booking.com/searchresults.en-gb.html?ss=Hyderabad&amp;ssne=Hyderabad&amp;ssne_untouched=Hyderabad&amp;label=in-HvtKIh8HYqxrATaP24vtSgS349936091667%3Apl%3Ata%3Ap1%3Ap2%3Aac%3Aap%3Aneg%3Afi%3Atikwd-303403359744%3Alp9184868%3Ali%3Adec%3Adm%3Appccp%3DUmFuZG9tSVYkc2RlIyh9YfpWGnRw6lOGgfEoJVv7zYo&amp;sid=49db4671a2cc3f2996a345fbf0662de4&amp;aid=1610687&amp;lang=en-gb&amp;sb=1&amp;src_elem=sb&amp;src=searchresults&amp;dest_id=-2097701&amp;dest_type=city&amp;checkin=2023-12-31&amp;checkout=2024-01-02&amp;group_adults=2&amp;no_rooms=1&amp;group_children=0</a:t>
            </a:r>
          </a:p>
          <a:p>
            <a:endParaRPr lang="en-IN" sz="3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https://github.com/bansalkanav/Machine_Learning_and_Deep_Learning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3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762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23603" y="5475036"/>
            <a:ext cx="8847511" cy="8855676"/>
            <a:chOff x="0" y="0"/>
            <a:chExt cx="11796681" cy="11807568"/>
          </a:xfrm>
        </p:grpSpPr>
        <p:grpSp>
          <p:nvGrpSpPr>
            <p:cNvPr id="3" name="Group 3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-2634012" y="-5192964"/>
            <a:ext cx="8847511" cy="8855676"/>
            <a:chOff x="0" y="0"/>
            <a:chExt cx="11796681" cy="11807568"/>
          </a:xfrm>
        </p:grpSpPr>
        <p:grpSp>
          <p:nvGrpSpPr>
            <p:cNvPr id="16" name="Group 16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19" name="AutoShape 19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8" name="Freeform 2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87" t="-5449" r="-262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0" y="6274196"/>
            <a:ext cx="5764566" cy="4012804"/>
          </a:xfrm>
          <a:custGeom>
            <a:avLst/>
            <a:gdLst/>
            <a:ahLst/>
            <a:cxnLst/>
            <a:rect l="l" t="t" r="r" b="b"/>
            <a:pathLst>
              <a:path w="5764566" h="4012804">
                <a:moveTo>
                  <a:pt x="0" y="0"/>
                </a:moveTo>
                <a:lnTo>
                  <a:pt x="5764566" y="0"/>
                </a:lnTo>
                <a:lnTo>
                  <a:pt x="5764566" y="4012804"/>
                </a:lnTo>
                <a:lnTo>
                  <a:pt x="0" y="4012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t="-42486" b="-1168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818958" y="6274196"/>
            <a:ext cx="7469042" cy="4012804"/>
          </a:xfrm>
          <a:custGeom>
            <a:avLst/>
            <a:gdLst/>
            <a:ahLst/>
            <a:cxnLst/>
            <a:rect l="l" t="t" r="r" b="b"/>
            <a:pathLst>
              <a:path w="7469042" h="4012804">
                <a:moveTo>
                  <a:pt x="0" y="0"/>
                </a:moveTo>
                <a:lnTo>
                  <a:pt x="7469042" y="0"/>
                </a:lnTo>
                <a:lnTo>
                  <a:pt x="7469042" y="4012804"/>
                </a:lnTo>
                <a:lnTo>
                  <a:pt x="0" y="4012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l="-49594" t="-48379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759" y="0"/>
            <a:ext cx="3709856" cy="6274196"/>
          </a:xfrm>
          <a:custGeom>
            <a:avLst/>
            <a:gdLst/>
            <a:ahLst/>
            <a:cxnLst/>
            <a:rect l="l" t="t" r="r" b="b"/>
            <a:pathLst>
              <a:path w="3709856" h="6274196">
                <a:moveTo>
                  <a:pt x="0" y="0"/>
                </a:moveTo>
                <a:lnTo>
                  <a:pt x="3709856" y="0"/>
                </a:lnTo>
                <a:lnTo>
                  <a:pt x="3709856" y="6274196"/>
                </a:lnTo>
                <a:lnTo>
                  <a:pt x="0" y="6274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-30298" r="-123257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3711615" y="0"/>
            <a:ext cx="5136437" cy="4700029"/>
          </a:xfrm>
          <a:custGeom>
            <a:avLst/>
            <a:gdLst/>
            <a:ahLst/>
            <a:cxnLst/>
            <a:rect l="l" t="t" r="r" b="b"/>
            <a:pathLst>
              <a:path w="5136437" h="4700029">
                <a:moveTo>
                  <a:pt x="0" y="0"/>
                </a:moveTo>
                <a:lnTo>
                  <a:pt x="5136437" y="0"/>
                </a:lnTo>
                <a:lnTo>
                  <a:pt x="5136437" y="4700029"/>
                </a:lnTo>
                <a:lnTo>
                  <a:pt x="0" y="47000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9000"/>
            </a:blip>
            <a:stretch>
              <a:fillRect t="-20718" r="-40402" b="-32721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5764566" y="6274196"/>
            <a:ext cx="5054392" cy="4012804"/>
          </a:xfrm>
          <a:custGeom>
            <a:avLst/>
            <a:gdLst/>
            <a:ahLst/>
            <a:cxnLst/>
            <a:rect l="l" t="t" r="r" b="b"/>
            <a:pathLst>
              <a:path w="5054392" h="4012804">
                <a:moveTo>
                  <a:pt x="0" y="0"/>
                </a:moveTo>
                <a:lnTo>
                  <a:pt x="5054392" y="0"/>
                </a:lnTo>
                <a:lnTo>
                  <a:pt x="5054392" y="4012804"/>
                </a:lnTo>
                <a:lnTo>
                  <a:pt x="0" y="401280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alphaModFix amt="50000"/>
            </a:blip>
            <a:stretch>
              <a:fillRect l="-25645" t="-68683" r="-140602" b="-19954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3681979" y="0"/>
            <a:ext cx="4606021" cy="6274196"/>
          </a:xfrm>
          <a:custGeom>
            <a:avLst/>
            <a:gdLst/>
            <a:ahLst/>
            <a:cxnLst/>
            <a:rect l="l" t="t" r="r" b="b"/>
            <a:pathLst>
              <a:path w="4606021" h="6274196">
                <a:moveTo>
                  <a:pt x="0" y="0"/>
                </a:moveTo>
                <a:lnTo>
                  <a:pt x="4606021" y="0"/>
                </a:lnTo>
                <a:lnTo>
                  <a:pt x="4606021" y="6274196"/>
                </a:lnTo>
                <a:lnTo>
                  <a:pt x="0" y="62741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9000"/>
            </a:blip>
            <a:stretch>
              <a:fillRect l="-1823" r="-34393"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8848052" y="0"/>
            <a:ext cx="4833927" cy="4700029"/>
          </a:xfrm>
          <a:custGeom>
            <a:avLst/>
            <a:gdLst/>
            <a:ahLst/>
            <a:cxnLst/>
            <a:rect l="l" t="t" r="r" b="b"/>
            <a:pathLst>
              <a:path w="4833927" h="4700029">
                <a:moveTo>
                  <a:pt x="0" y="0"/>
                </a:moveTo>
                <a:lnTo>
                  <a:pt x="4833927" y="0"/>
                </a:lnTo>
                <a:lnTo>
                  <a:pt x="4833927" y="4700029"/>
                </a:lnTo>
                <a:lnTo>
                  <a:pt x="0" y="4700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1000"/>
            </a:blip>
            <a:stretch>
              <a:fillRect l="-146969" t="-21887" r="-2896" b="-2268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 rot="-2242887">
            <a:off x="-1459596" y="561706"/>
            <a:ext cx="3189938" cy="1623968"/>
          </a:xfrm>
          <a:custGeom>
            <a:avLst/>
            <a:gdLst/>
            <a:ahLst/>
            <a:cxnLst/>
            <a:rect l="l" t="t" r="r" b="b"/>
            <a:pathLst>
              <a:path w="3189938" h="1623968">
                <a:moveTo>
                  <a:pt x="0" y="0"/>
                </a:moveTo>
                <a:lnTo>
                  <a:pt x="3189938" y="0"/>
                </a:lnTo>
                <a:lnTo>
                  <a:pt x="3189938" y="1623968"/>
                </a:lnTo>
                <a:lnTo>
                  <a:pt x="0" y="162396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928758" y="0"/>
            <a:ext cx="3034426" cy="1517213"/>
          </a:xfrm>
          <a:custGeom>
            <a:avLst/>
            <a:gdLst/>
            <a:ahLst/>
            <a:cxnLst/>
            <a:rect l="l" t="t" r="r" b="b"/>
            <a:pathLst>
              <a:path w="3034426" h="1517213">
                <a:moveTo>
                  <a:pt x="0" y="0"/>
                </a:moveTo>
                <a:lnTo>
                  <a:pt x="3034426" y="0"/>
                </a:lnTo>
                <a:lnTo>
                  <a:pt x="3034426" y="1517213"/>
                </a:lnTo>
                <a:lnTo>
                  <a:pt x="0" y="1517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4" name="TextBox 14"/>
          <p:cNvSpPr txBox="1"/>
          <p:nvPr/>
        </p:nvSpPr>
        <p:spPr>
          <a:xfrm>
            <a:off x="3034426" y="860728"/>
            <a:ext cx="12510374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63"/>
              </a:lnSpc>
            </a:pPr>
            <a:r>
              <a:rPr lang="en-US" sz="7963" dirty="0">
                <a:solidFill>
                  <a:srgbClr val="227C9D"/>
                </a:solidFill>
                <a:latin typeface="Kollektif Bold"/>
              </a:rPr>
              <a:t> </a:t>
            </a:r>
            <a:r>
              <a:rPr lang="en-US" sz="6000" dirty="0">
                <a:solidFill>
                  <a:srgbClr val="227C9D"/>
                </a:solidFill>
                <a:latin typeface="Kollektif Bold"/>
              </a:rPr>
              <a:t>INTRODUCTION</a:t>
            </a:r>
            <a:endParaRPr lang="en-US" sz="4400" dirty="0">
              <a:solidFill>
                <a:srgbClr val="227C9D"/>
              </a:solidFill>
              <a:latin typeface="Kollektif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000464" y="2285980"/>
            <a:ext cx="10572824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 have web scrapped the data from </a:t>
            </a:r>
            <a:r>
              <a:rPr lang="en-US" sz="3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Booking.com</a:t>
            </a:r>
            <a:r>
              <a:rPr 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website.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 project we have </a:t>
            </a:r>
            <a:r>
              <a:rPr lang="en-US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 different places </a:t>
            </a:r>
            <a:r>
              <a:rPr lang="en-US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 a </a:t>
            </a:r>
            <a:r>
              <a:rPr lang="en-US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vacation on new year</a:t>
            </a:r>
            <a:r>
              <a:rPr lang="en-US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 have took 3 nights for 2 adults.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 did analysis with the dataset features to generate some actionable insights.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Here </a:t>
            </a:r>
            <a:r>
              <a:rPr lang="en-US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CITY </a:t>
            </a:r>
            <a:r>
              <a:rPr lang="en-US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PRICE </a:t>
            </a:r>
            <a:r>
              <a:rPr lang="en-US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 the </a:t>
            </a:r>
            <a:r>
              <a:rPr lang="en-US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target variable </a:t>
            </a:r>
            <a:r>
              <a:rPr lang="en-US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 done visualization to cities and its features.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Let us see the visualizations….</a:t>
            </a:r>
          </a:p>
          <a:p>
            <a:pPr marL="367029" lvl="1"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 1"/>
            </a:endParaRPr>
          </a:p>
          <a:p>
            <a:pPr marL="367029" lvl="1"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 1"/>
            </a:endParaRPr>
          </a:p>
          <a:p>
            <a:pPr marL="0" lvl="0" indent="0" algn="just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latin typeface="Canva Sans 1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2496800" y="7303434"/>
            <a:ext cx="4628271" cy="2091476"/>
            <a:chOff x="0" y="35111"/>
            <a:chExt cx="6171028" cy="278863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834764"/>
              <a:ext cx="6171028" cy="1614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59"/>
                </a:lnSpc>
              </a:pPr>
              <a:r>
                <a:rPr lang="en-US" sz="8251" spc="247" dirty="0">
                  <a:solidFill>
                    <a:srgbClr val="000000"/>
                  </a:solidFill>
                  <a:latin typeface="Grand Cru S Bold"/>
                </a:rPr>
                <a:t>ROOM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30724" y="35111"/>
              <a:ext cx="3026935" cy="727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4"/>
                </a:lnSpc>
              </a:pPr>
              <a:r>
                <a:rPr lang="en-US" sz="2184" spc="502" dirty="0">
                  <a:solidFill>
                    <a:srgbClr val="B28051"/>
                  </a:solidFill>
                  <a:latin typeface="Grand Cru S"/>
                </a:rPr>
                <a:t>RESERVE A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445079" y="2411580"/>
              <a:ext cx="2798227" cy="4121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24"/>
                </a:lnSpc>
              </a:pPr>
              <a:r>
                <a:rPr lang="en-US" sz="2184" spc="502" dirty="0">
                  <a:solidFill>
                    <a:srgbClr val="B28051"/>
                  </a:solidFill>
                  <a:latin typeface="Grand Cru S"/>
                </a:rPr>
                <a:t>TODAY</a:t>
              </a:r>
            </a:p>
          </p:txBody>
        </p:sp>
      </p:grpSp>
      <p:sp>
        <p:nvSpPr>
          <p:cNvPr id="20" name="Freeform 13"/>
          <p:cNvSpPr/>
          <p:nvPr/>
        </p:nvSpPr>
        <p:spPr>
          <a:xfrm>
            <a:off x="0" y="701148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4"/>
          <p:cNvSpPr/>
          <p:nvPr/>
        </p:nvSpPr>
        <p:spPr>
          <a:xfrm rot="10800000">
            <a:off x="1178780" y="592931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5"/>
          <p:cNvSpPr/>
          <p:nvPr/>
        </p:nvSpPr>
        <p:spPr>
          <a:xfrm rot="16200000">
            <a:off x="1083809" y="701148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17"/>
          <p:cNvSpPr/>
          <p:nvPr/>
        </p:nvSpPr>
        <p:spPr>
          <a:xfrm rot="5400000">
            <a:off x="35772" y="592931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13"/>
          <p:cNvSpPr/>
          <p:nvPr/>
        </p:nvSpPr>
        <p:spPr>
          <a:xfrm>
            <a:off x="0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14"/>
          <p:cNvSpPr/>
          <p:nvPr/>
        </p:nvSpPr>
        <p:spPr>
          <a:xfrm rot="10800000">
            <a:off x="1178780" y="812102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15"/>
          <p:cNvSpPr/>
          <p:nvPr/>
        </p:nvSpPr>
        <p:spPr>
          <a:xfrm rot="16200000">
            <a:off x="1083809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7"/>
          <p:cNvSpPr/>
          <p:nvPr/>
        </p:nvSpPr>
        <p:spPr>
          <a:xfrm rot="5400000">
            <a:off x="35772" y="812102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13"/>
          <p:cNvSpPr/>
          <p:nvPr/>
        </p:nvSpPr>
        <p:spPr>
          <a:xfrm>
            <a:off x="16025411" y="108216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4"/>
          <p:cNvSpPr/>
          <p:nvPr/>
        </p:nvSpPr>
        <p:spPr>
          <a:xfrm rot="10800000">
            <a:off x="17204191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5"/>
          <p:cNvSpPr/>
          <p:nvPr/>
        </p:nvSpPr>
        <p:spPr>
          <a:xfrm rot="16200000">
            <a:off x="17109220" y="108216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7"/>
          <p:cNvSpPr/>
          <p:nvPr/>
        </p:nvSpPr>
        <p:spPr>
          <a:xfrm rot="5400000">
            <a:off x="16061183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3"/>
          <p:cNvSpPr/>
          <p:nvPr/>
        </p:nvSpPr>
        <p:spPr>
          <a:xfrm>
            <a:off x="16025411" y="329671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14"/>
          <p:cNvSpPr/>
          <p:nvPr/>
        </p:nvSpPr>
        <p:spPr>
          <a:xfrm rot="10800000">
            <a:off x="17204191" y="221454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15"/>
          <p:cNvSpPr/>
          <p:nvPr/>
        </p:nvSpPr>
        <p:spPr>
          <a:xfrm rot="16200000">
            <a:off x="17109220" y="329671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17"/>
          <p:cNvSpPr/>
          <p:nvPr/>
        </p:nvSpPr>
        <p:spPr>
          <a:xfrm rot="5400000">
            <a:off x="16061183" y="221454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7204191" y="319631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242887">
            <a:off x="-1583585" y="439828"/>
            <a:ext cx="3189938" cy="1623968"/>
          </a:xfrm>
          <a:custGeom>
            <a:avLst/>
            <a:gdLst/>
            <a:ahLst/>
            <a:cxnLst/>
            <a:rect l="l" t="t" r="r" b="b"/>
            <a:pathLst>
              <a:path w="3189938" h="1623968">
                <a:moveTo>
                  <a:pt x="0" y="0"/>
                </a:moveTo>
                <a:lnTo>
                  <a:pt x="3189938" y="0"/>
                </a:lnTo>
                <a:lnTo>
                  <a:pt x="3189938" y="1623968"/>
                </a:lnTo>
                <a:lnTo>
                  <a:pt x="0" y="1623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0"/>
            <a:ext cx="3034426" cy="1517213"/>
          </a:xfrm>
          <a:custGeom>
            <a:avLst/>
            <a:gdLst/>
            <a:ahLst/>
            <a:cxnLst/>
            <a:rect l="l" t="t" r="r" b="b"/>
            <a:pathLst>
              <a:path w="3034426" h="1517213">
                <a:moveTo>
                  <a:pt x="0" y="0"/>
                </a:moveTo>
                <a:lnTo>
                  <a:pt x="3034426" y="0"/>
                </a:lnTo>
                <a:lnTo>
                  <a:pt x="3034426" y="1517213"/>
                </a:lnTo>
                <a:lnTo>
                  <a:pt x="0" y="1517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714976" y="785782"/>
            <a:ext cx="696683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63"/>
              </a:lnSpc>
            </a:pPr>
            <a:r>
              <a:rPr lang="en-US" sz="7963" dirty="0">
                <a:solidFill>
                  <a:srgbClr val="227C9D"/>
                </a:solidFill>
                <a:latin typeface="Kollektif Bold"/>
              </a:rPr>
              <a:t> </a:t>
            </a:r>
            <a:r>
              <a:rPr lang="en-US" sz="6000" dirty="0">
                <a:solidFill>
                  <a:srgbClr val="227C9D"/>
                </a:solidFill>
                <a:latin typeface="Kollektif Bold"/>
              </a:rPr>
              <a:t>BASIC ANALYSIS</a:t>
            </a:r>
            <a:endParaRPr lang="en-US" sz="7963" dirty="0">
              <a:solidFill>
                <a:srgbClr val="227C9D"/>
              </a:solidFill>
              <a:latin typeface="Kollektif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83EFC11C-DA2D-1D09-EEFF-7284CB7AA4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0" y="5214938"/>
            <a:ext cx="7621777" cy="4761369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="" xmlns:a16="http://schemas.microsoft.com/office/drawing/2014/main" id="{095AC45A-AED2-7DA2-AE69-2E3368F4BA2A}"/>
              </a:ext>
            </a:extLst>
          </p:cNvPr>
          <p:cNvSpPr/>
          <p:nvPr/>
        </p:nvSpPr>
        <p:spPr>
          <a:xfrm>
            <a:off x="7645196" y="3357550"/>
            <a:ext cx="1295400" cy="3048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="" xmlns:a16="http://schemas.microsoft.com/office/drawing/2014/main" id="{865080FC-0C29-1C5B-BD24-096480B9BD8C}"/>
              </a:ext>
            </a:extLst>
          </p:cNvPr>
          <p:cNvSpPr/>
          <p:nvPr/>
        </p:nvSpPr>
        <p:spPr>
          <a:xfrm rot="10800000">
            <a:off x="8072430" y="6929450"/>
            <a:ext cx="12954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01F2639-B2CF-6D7D-03BA-7A2080BE298A}"/>
              </a:ext>
            </a:extLst>
          </p:cNvPr>
          <p:cNvSpPr txBox="1"/>
          <p:nvPr/>
        </p:nvSpPr>
        <p:spPr>
          <a:xfrm>
            <a:off x="8572496" y="2786046"/>
            <a:ext cx="8072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GOA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is having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 More </a:t>
            </a:r>
          </a:p>
          <a:p>
            <a:pPr marL="342900" indent="-342900" algn="ctr"/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number of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HOTELS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compared </a:t>
            </a:r>
          </a:p>
          <a:p>
            <a:pPr marL="342900" indent="-342900" algn="ctr"/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to remaining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cities.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IN" sz="3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F64289F-437B-7ADE-6082-94117771857B}"/>
              </a:ext>
            </a:extLst>
          </p:cNvPr>
          <p:cNvSpPr txBox="1"/>
          <p:nvPr/>
        </p:nvSpPr>
        <p:spPr>
          <a:xfrm>
            <a:off x="1625713" y="6903776"/>
            <a:ext cx="5732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Many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customers are giving reviews as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good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 to the hotels.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1DF72854-1B98-D48E-5A90-6E7C1C7F08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7844" y="1878949"/>
            <a:ext cx="6550206" cy="47613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6238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7204191" y="319631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242887">
            <a:off x="-1395964" y="393277"/>
            <a:ext cx="3189938" cy="1623968"/>
          </a:xfrm>
          <a:custGeom>
            <a:avLst/>
            <a:gdLst/>
            <a:ahLst/>
            <a:cxnLst/>
            <a:rect l="l" t="t" r="r" b="b"/>
            <a:pathLst>
              <a:path w="3189938" h="1623968">
                <a:moveTo>
                  <a:pt x="0" y="0"/>
                </a:moveTo>
                <a:lnTo>
                  <a:pt x="3189938" y="0"/>
                </a:lnTo>
                <a:lnTo>
                  <a:pt x="3189938" y="1623968"/>
                </a:lnTo>
                <a:lnTo>
                  <a:pt x="0" y="1623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-24982"/>
            <a:ext cx="3034426" cy="1517213"/>
          </a:xfrm>
          <a:custGeom>
            <a:avLst/>
            <a:gdLst/>
            <a:ahLst/>
            <a:cxnLst/>
            <a:rect l="l" t="t" r="r" b="b"/>
            <a:pathLst>
              <a:path w="3034426" h="1517213">
                <a:moveTo>
                  <a:pt x="0" y="0"/>
                </a:moveTo>
                <a:lnTo>
                  <a:pt x="3034426" y="0"/>
                </a:lnTo>
                <a:lnTo>
                  <a:pt x="3034426" y="1517213"/>
                </a:lnTo>
                <a:lnTo>
                  <a:pt x="0" y="1517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686424" y="550044"/>
            <a:ext cx="6915152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63"/>
              </a:lnSpc>
            </a:pPr>
            <a:r>
              <a:rPr lang="en-US" sz="7963" dirty="0">
                <a:solidFill>
                  <a:srgbClr val="227C9D"/>
                </a:solidFill>
                <a:latin typeface="Kollektif Bold"/>
              </a:rPr>
              <a:t> </a:t>
            </a:r>
            <a:r>
              <a:rPr lang="en-US" sz="6000" dirty="0">
                <a:solidFill>
                  <a:srgbClr val="227C9D"/>
                </a:solidFill>
                <a:latin typeface="Kollektif Bold"/>
              </a:rPr>
              <a:t>BASIC ANALYSIS</a:t>
            </a:r>
            <a:endParaRPr lang="en-US" sz="7963" dirty="0">
              <a:solidFill>
                <a:srgbClr val="227C9D"/>
              </a:solidFill>
              <a:latin typeface="Kollektif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9BE2F9C8-89AA-42DC-CD46-861B696249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96" y="1934823"/>
            <a:ext cx="4672593" cy="4388313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="" xmlns:a16="http://schemas.microsoft.com/office/drawing/2014/main" id="{5713304C-2238-47D7-0947-2EE04D1D7774}"/>
              </a:ext>
            </a:extLst>
          </p:cNvPr>
          <p:cNvSpPr/>
          <p:nvPr/>
        </p:nvSpPr>
        <p:spPr>
          <a:xfrm rot="5400000">
            <a:off x="3094557" y="6549473"/>
            <a:ext cx="285752" cy="1884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F1D185EC-58E0-6938-9D56-D62248AEE4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160" y="1957393"/>
            <a:ext cx="4672593" cy="43883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8369A0C6-3536-C45B-F7DC-00A04E04DF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29" y="2028832"/>
            <a:ext cx="4628044" cy="4245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658CC8C-CA00-D452-A6BF-25F209FA265A}"/>
              </a:ext>
            </a:extLst>
          </p:cNvPr>
          <p:cNvSpPr txBox="1"/>
          <p:nvPr/>
        </p:nvSpPr>
        <p:spPr>
          <a:xfrm>
            <a:off x="914400" y="6972300"/>
            <a:ext cx="467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Canva Sans 1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3B88415-9602-D889-7A25-ADCCD42AE3CF}"/>
              </a:ext>
            </a:extLst>
          </p:cNvPr>
          <p:cNvSpPr txBox="1"/>
          <p:nvPr/>
        </p:nvSpPr>
        <p:spPr>
          <a:xfrm>
            <a:off x="1214382" y="7358078"/>
            <a:ext cx="43677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Most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of the hotels are providing 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PRE-PAYMENT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method.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C8A1DAD-057C-9F84-E389-405CF1A37531}"/>
              </a:ext>
            </a:extLst>
          </p:cNvPr>
          <p:cNvSpPr txBox="1"/>
          <p:nvPr/>
        </p:nvSpPr>
        <p:spPr>
          <a:xfrm>
            <a:off x="6482995" y="6972299"/>
            <a:ext cx="46725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Most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of the hotels are providing 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CANCELLATION POLICY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method.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18ECC00-FEF9-7E08-3019-F2E9117E1511}"/>
              </a:ext>
            </a:extLst>
          </p:cNvPr>
          <p:cNvSpPr txBox="1"/>
          <p:nvPr/>
        </p:nvSpPr>
        <p:spPr>
          <a:xfrm>
            <a:off x="11963400" y="6972299"/>
            <a:ext cx="42218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Most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of the hotels are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Not providing BREAKFAST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in their package. </a:t>
            </a:r>
          </a:p>
        </p:txBody>
      </p:sp>
      <p:sp>
        <p:nvSpPr>
          <p:cNvPr id="25" name="Arrow: Right 15">
            <a:extLst>
              <a:ext uri="{FF2B5EF4-FFF2-40B4-BE49-F238E27FC236}">
                <a16:creationId xmlns="" xmlns:a16="http://schemas.microsoft.com/office/drawing/2014/main" id="{5713304C-2238-47D7-0947-2EE04D1D7774}"/>
              </a:ext>
            </a:extLst>
          </p:cNvPr>
          <p:cNvSpPr/>
          <p:nvPr/>
        </p:nvSpPr>
        <p:spPr>
          <a:xfrm rot="5400000">
            <a:off x="14024571" y="6620911"/>
            <a:ext cx="285752" cy="1884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15">
            <a:extLst>
              <a:ext uri="{FF2B5EF4-FFF2-40B4-BE49-F238E27FC236}">
                <a16:creationId xmlns="" xmlns:a16="http://schemas.microsoft.com/office/drawing/2014/main" id="{5713304C-2238-47D7-0947-2EE04D1D7774}"/>
              </a:ext>
            </a:extLst>
          </p:cNvPr>
          <p:cNvSpPr/>
          <p:nvPr/>
        </p:nvSpPr>
        <p:spPr>
          <a:xfrm rot="5400000">
            <a:off x="8809597" y="6549473"/>
            <a:ext cx="285752" cy="1884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8744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195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7204191" y="319631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242887">
            <a:off x="-1527050" y="534862"/>
            <a:ext cx="3189938" cy="1623968"/>
          </a:xfrm>
          <a:custGeom>
            <a:avLst/>
            <a:gdLst/>
            <a:ahLst/>
            <a:cxnLst/>
            <a:rect l="l" t="t" r="r" b="b"/>
            <a:pathLst>
              <a:path w="3189938" h="1623968">
                <a:moveTo>
                  <a:pt x="0" y="0"/>
                </a:moveTo>
                <a:lnTo>
                  <a:pt x="3189938" y="0"/>
                </a:lnTo>
                <a:lnTo>
                  <a:pt x="3189938" y="1623968"/>
                </a:lnTo>
                <a:lnTo>
                  <a:pt x="0" y="1623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0"/>
            <a:ext cx="3034426" cy="1517213"/>
          </a:xfrm>
          <a:custGeom>
            <a:avLst/>
            <a:gdLst/>
            <a:ahLst/>
            <a:cxnLst/>
            <a:rect l="l" t="t" r="r" b="b"/>
            <a:pathLst>
              <a:path w="3034426" h="1517213">
                <a:moveTo>
                  <a:pt x="0" y="0"/>
                </a:moveTo>
                <a:lnTo>
                  <a:pt x="3034426" y="0"/>
                </a:lnTo>
                <a:lnTo>
                  <a:pt x="3034426" y="1517213"/>
                </a:lnTo>
                <a:lnTo>
                  <a:pt x="0" y="1517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84B339B-9C71-0CB1-912B-C2DB136D1445}"/>
              </a:ext>
            </a:extLst>
          </p:cNvPr>
          <p:cNvSpPr txBox="1"/>
          <p:nvPr/>
        </p:nvSpPr>
        <p:spPr>
          <a:xfrm>
            <a:off x="6929422" y="642906"/>
            <a:ext cx="9061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1"/>
                </a:solidFill>
                <a:latin typeface="Kollektif Bold" panose="020B0604020202020204" charset="0"/>
              </a:rPr>
              <a:t>GOA ANALYSIS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C7592E12-FA36-570D-BB87-05F48A079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502" y="2677764"/>
            <a:ext cx="6987021" cy="46088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F02E636-6215-DEE4-33A9-58AE01DE3C74}"/>
              </a:ext>
            </a:extLst>
          </p:cNvPr>
          <p:cNvSpPr txBox="1"/>
          <p:nvPr/>
        </p:nvSpPr>
        <p:spPr>
          <a:xfrm>
            <a:off x="2143076" y="7358078"/>
            <a:ext cx="5419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As we can see,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20,000 to 50,000 priced hotels </a:t>
            </a:r>
          </a:p>
          <a:p>
            <a:pPr marL="342900" indent="-342900" algn="ctr"/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have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high ratings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for 3 days.</a:t>
            </a:r>
            <a:endParaRPr lang="en-IN" sz="3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="" xmlns:a16="http://schemas.microsoft.com/office/drawing/2014/main" id="{2059D550-BC1E-6A74-F648-60B7C4A05D3C}"/>
              </a:ext>
            </a:extLst>
          </p:cNvPr>
          <p:cNvSpPr/>
          <p:nvPr/>
        </p:nvSpPr>
        <p:spPr>
          <a:xfrm>
            <a:off x="16165689" y="-1465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95D288-3AA2-E614-CF92-9CD175BFAAC9}"/>
              </a:ext>
            </a:extLst>
          </p:cNvPr>
          <p:cNvSpPr txBox="1"/>
          <p:nvPr/>
        </p:nvSpPr>
        <p:spPr>
          <a:xfrm>
            <a:off x="6000728" y="1785914"/>
            <a:ext cx="6442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1"/>
                </a:solidFill>
                <a:latin typeface="Kollektif Bold" panose="020B0604020202020204" charset="0"/>
              </a:rPr>
              <a:t>RELATIONSHIP BETWEEN THE PRICE AND RATINGS &amp; REVIEWS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7C87981-B550-9626-83A1-F5A59852DEB8}"/>
              </a:ext>
            </a:extLst>
          </p:cNvPr>
          <p:cNvSpPr txBox="1"/>
          <p:nvPr/>
        </p:nvSpPr>
        <p:spPr>
          <a:xfrm>
            <a:off x="9786942" y="7358078"/>
            <a:ext cx="6435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As we can see,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most reviews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were given to the hotels pricing from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40,000 – 60,000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for 3 days.</a:t>
            </a:r>
            <a:endParaRPr lang="en-IN" sz="3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1B3FBA5-CC88-F360-5BA9-DB993F8C30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1073" y="2601023"/>
            <a:ext cx="6987020" cy="46856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3473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7204191" y="319631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242887">
            <a:off x="-1527050" y="534862"/>
            <a:ext cx="3189938" cy="1623968"/>
          </a:xfrm>
          <a:custGeom>
            <a:avLst/>
            <a:gdLst/>
            <a:ahLst/>
            <a:cxnLst/>
            <a:rect l="l" t="t" r="r" b="b"/>
            <a:pathLst>
              <a:path w="3189938" h="1623968">
                <a:moveTo>
                  <a:pt x="0" y="0"/>
                </a:moveTo>
                <a:lnTo>
                  <a:pt x="3189938" y="0"/>
                </a:lnTo>
                <a:lnTo>
                  <a:pt x="3189938" y="1623968"/>
                </a:lnTo>
                <a:lnTo>
                  <a:pt x="0" y="1623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3391"/>
            <a:ext cx="3034426" cy="1517213"/>
          </a:xfrm>
          <a:custGeom>
            <a:avLst/>
            <a:gdLst/>
            <a:ahLst/>
            <a:cxnLst/>
            <a:rect l="l" t="t" r="r" b="b"/>
            <a:pathLst>
              <a:path w="3034426" h="1517213">
                <a:moveTo>
                  <a:pt x="0" y="0"/>
                </a:moveTo>
                <a:lnTo>
                  <a:pt x="3034426" y="0"/>
                </a:lnTo>
                <a:lnTo>
                  <a:pt x="3034426" y="1517213"/>
                </a:lnTo>
                <a:lnTo>
                  <a:pt x="0" y="1517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84B339B-9C71-0CB1-912B-C2DB136D1445}"/>
              </a:ext>
            </a:extLst>
          </p:cNvPr>
          <p:cNvSpPr txBox="1"/>
          <p:nvPr/>
        </p:nvSpPr>
        <p:spPr>
          <a:xfrm>
            <a:off x="6715108" y="642906"/>
            <a:ext cx="8067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Kollektif Bold" panose="020B0604020202020204" charset="0"/>
                <a:ea typeface="+mn-ea"/>
                <a:cs typeface="+mn-cs"/>
              </a:rPr>
              <a:t>GOA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22C8D17-BF20-5018-E75B-1DD81889AEE0}"/>
              </a:ext>
            </a:extLst>
          </p:cNvPr>
          <p:cNvSpPr txBox="1"/>
          <p:nvPr/>
        </p:nvSpPr>
        <p:spPr>
          <a:xfrm>
            <a:off x="2488370" y="7729942"/>
            <a:ext cx="12968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If we observe, </a:t>
            </a:r>
            <a:r>
              <a:rPr lang="en-IN" sz="3000" b="1" dirty="0" err="1">
                <a:latin typeface="Times New Roman" pitchFamily="18" charset="0"/>
                <a:cs typeface="Times New Roman" pitchFamily="18" charset="0"/>
              </a:rPr>
              <a:t>Breakfast_included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 and Pre-payment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was given by the hotels which have price range of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5,000 to 50,000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for 3 days.</a:t>
            </a:r>
          </a:p>
          <a:p>
            <a:pPr algn="ctr">
              <a:buFont typeface="Arial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Despite of pricing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the hotels , they are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not providing </a:t>
            </a:r>
            <a:r>
              <a:rPr lang="en-IN" sz="3000" b="1" dirty="0" err="1">
                <a:latin typeface="Times New Roman" pitchFamily="18" charset="0"/>
                <a:cs typeface="Times New Roman" pitchFamily="18" charset="0"/>
              </a:rPr>
              <a:t>Cancellation_policy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for 3 days.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71770" y="1714476"/>
            <a:ext cx="128887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CANCELLATION POLICY , PRE-PAYMENT, BREAKFAST WITH PRICE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E2756B20-AE19-FE1A-0E5C-D538953E8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026" y="2356559"/>
            <a:ext cx="6413462" cy="53733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8F537249-4CC1-FDFF-BEF4-E1209541D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36" y="2408369"/>
            <a:ext cx="5440860" cy="52334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="" xmlns:a16="http://schemas.microsoft.com/office/drawing/2014/main" id="{C3270FBD-FBCC-AA12-FBA7-08CC1C7D5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296" y="2424368"/>
            <a:ext cx="5832647" cy="51496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6167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195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7204191" y="319631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242887">
            <a:off x="-1527050" y="534862"/>
            <a:ext cx="3189938" cy="1623968"/>
          </a:xfrm>
          <a:custGeom>
            <a:avLst/>
            <a:gdLst/>
            <a:ahLst/>
            <a:cxnLst/>
            <a:rect l="l" t="t" r="r" b="b"/>
            <a:pathLst>
              <a:path w="3189938" h="1623968">
                <a:moveTo>
                  <a:pt x="0" y="0"/>
                </a:moveTo>
                <a:lnTo>
                  <a:pt x="3189938" y="0"/>
                </a:lnTo>
                <a:lnTo>
                  <a:pt x="3189938" y="1623968"/>
                </a:lnTo>
                <a:lnTo>
                  <a:pt x="0" y="1623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0"/>
            <a:ext cx="3034426" cy="1517213"/>
          </a:xfrm>
          <a:custGeom>
            <a:avLst/>
            <a:gdLst/>
            <a:ahLst/>
            <a:cxnLst/>
            <a:rect l="l" t="t" r="r" b="b"/>
            <a:pathLst>
              <a:path w="3034426" h="1517213">
                <a:moveTo>
                  <a:pt x="0" y="0"/>
                </a:moveTo>
                <a:lnTo>
                  <a:pt x="3034426" y="0"/>
                </a:lnTo>
                <a:lnTo>
                  <a:pt x="3034426" y="1517213"/>
                </a:lnTo>
                <a:lnTo>
                  <a:pt x="0" y="1517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84B339B-9C71-0CB1-912B-C2DB136D1445}"/>
              </a:ext>
            </a:extLst>
          </p:cNvPr>
          <p:cNvSpPr txBox="1"/>
          <p:nvPr/>
        </p:nvSpPr>
        <p:spPr>
          <a:xfrm>
            <a:off x="6929422" y="642906"/>
            <a:ext cx="9061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1"/>
                </a:solidFill>
                <a:latin typeface="Kollektif Bold" panose="020B0604020202020204" charset="0"/>
              </a:rPr>
              <a:t>GOA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F02E636-6215-DEE4-33A9-58AE01DE3C74}"/>
              </a:ext>
            </a:extLst>
          </p:cNvPr>
          <p:cNvSpPr txBox="1"/>
          <p:nvPr/>
        </p:nvSpPr>
        <p:spPr>
          <a:xfrm>
            <a:off x="863080" y="7172402"/>
            <a:ext cx="5419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Most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hotels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are offering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one double or two single beds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irrespective of the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price.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="" xmlns:a16="http://schemas.microsoft.com/office/drawing/2014/main" id="{2059D550-BC1E-6A74-F648-60B7C4A05D3C}"/>
              </a:ext>
            </a:extLst>
          </p:cNvPr>
          <p:cNvSpPr/>
          <p:nvPr/>
        </p:nvSpPr>
        <p:spPr>
          <a:xfrm>
            <a:off x="16165689" y="-1465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595D288-3AA2-E614-CF92-9CD175BFAAC9}"/>
              </a:ext>
            </a:extLst>
          </p:cNvPr>
          <p:cNvSpPr txBox="1"/>
          <p:nvPr/>
        </p:nvSpPr>
        <p:spPr>
          <a:xfrm>
            <a:off x="6000728" y="1785914"/>
            <a:ext cx="6442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1"/>
                </a:solidFill>
                <a:latin typeface="Kollektif Bold" panose="020B0604020202020204" charset="0"/>
              </a:rPr>
              <a:t>RELATIONSHIP BETWEEN THE PRICE AND ROOMS &amp; BEDS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AD65DBA7-4558-6229-C21A-06CC02F2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656" y="4927476"/>
            <a:ext cx="11037660" cy="47370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="" xmlns:a16="http://schemas.microsoft.com/office/drawing/2014/main" id="{9CD38A32-1E8F-A59A-08D3-753FD3F95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63" y="2259173"/>
            <a:ext cx="9629775" cy="39147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5A7C1E4-D8DD-D822-8061-A0DBC8A31BEC}"/>
              </a:ext>
            </a:extLst>
          </p:cNvPr>
          <p:cNvSpPr txBox="1"/>
          <p:nvPr/>
        </p:nvSpPr>
        <p:spPr>
          <a:xfrm>
            <a:off x="10309000" y="3273424"/>
            <a:ext cx="7403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Most of the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hotels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are offering rooms</a:t>
            </a:r>
          </a:p>
          <a:p>
            <a:pPr algn="ctr"/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with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one bedroom.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="" xmlns:a16="http://schemas.microsoft.com/office/drawing/2014/main" id="{0FE646DD-B32A-4EAE-80F4-E9D377D63BBA}"/>
              </a:ext>
            </a:extLst>
          </p:cNvPr>
          <p:cNvSpPr/>
          <p:nvPr/>
        </p:nvSpPr>
        <p:spPr>
          <a:xfrm>
            <a:off x="10200399" y="3911759"/>
            <a:ext cx="671793" cy="3683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="" xmlns:a16="http://schemas.microsoft.com/office/drawing/2014/main" id="{09EB53B1-BFD7-E292-55B4-EB68DBC78559}"/>
              </a:ext>
            </a:extLst>
          </p:cNvPr>
          <p:cNvSpPr/>
          <p:nvPr/>
        </p:nvSpPr>
        <p:spPr>
          <a:xfrm rot="10800000">
            <a:off x="6257629" y="7726882"/>
            <a:ext cx="671793" cy="3683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43890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5400000">
            <a:off x="0" y="814389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0800000">
            <a:off x="1071506" y="814389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242887">
            <a:off x="-1527050" y="534862"/>
            <a:ext cx="3189938" cy="1623968"/>
          </a:xfrm>
          <a:custGeom>
            <a:avLst/>
            <a:gdLst/>
            <a:ahLst/>
            <a:cxnLst/>
            <a:rect l="l" t="t" r="r" b="b"/>
            <a:pathLst>
              <a:path w="3189938" h="1623968">
                <a:moveTo>
                  <a:pt x="0" y="0"/>
                </a:moveTo>
                <a:lnTo>
                  <a:pt x="3189938" y="0"/>
                </a:lnTo>
                <a:lnTo>
                  <a:pt x="3189938" y="1623968"/>
                </a:lnTo>
                <a:lnTo>
                  <a:pt x="0" y="1623968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3391"/>
            <a:ext cx="3034426" cy="1517213"/>
          </a:xfrm>
          <a:custGeom>
            <a:avLst/>
            <a:gdLst/>
            <a:ahLst/>
            <a:cxnLst/>
            <a:rect l="l" t="t" r="r" b="b"/>
            <a:pathLst>
              <a:path w="3034426" h="1517213">
                <a:moveTo>
                  <a:pt x="0" y="0"/>
                </a:moveTo>
                <a:lnTo>
                  <a:pt x="3034426" y="0"/>
                </a:lnTo>
                <a:lnTo>
                  <a:pt x="3034426" y="1517213"/>
                </a:lnTo>
                <a:lnTo>
                  <a:pt x="0" y="1517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84B339B-9C71-0CB1-912B-C2DB136D1445}"/>
              </a:ext>
            </a:extLst>
          </p:cNvPr>
          <p:cNvSpPr txBox="1"/>
          <p:nvPr/>
        </p:nvSpPr>
        <p:spPr>
          <a:xfrm>
            <a:off x="6286480" y="785782"/>
            <a:ext cx="6068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accent1"/>
                </a:solidFill>
                <a:latin typeface="Kollektif Bold" panose="020B0604020202020204" charset="0"/>
              </a:rPr>
              <a:t>MANALI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F02E636-6215-DEE4-33A9-58AE01DE3C74}"/>
              </a:ext>
            </a:extLst>
          </p:cNvPr>
          <p:cNvSpPr txBox="1"/>
          <p:nvPr/>
        </p:nvSpPr>
        <p:spPr>
          <a:xfrm>
            <a:off x="2143076" y="7715268"/>
            <a:ext cx="6476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Manali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, the most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ratings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was given to the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hotels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pricing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between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9000 – 20000 for 3 days.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08C175FA-B896-B768-4178-56C2F70AF5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58" y="2428856"/>
            <a:ext cx="7167230" cy="48577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D9D7D6B-18B7-7C67-24AA-308A3A6C9BCE}"/>
              </a:ext>
            </a:extLst>
          </p:cNvPr>
          <p:cNvSpPr txBox="1"/>
          <p:nvPr/>
        </p:nvSpPr>
        <p:spPr>
          <a:xfrm>
            <a:off x="3071770" y="1714476"/>
            <a:ext cx="12427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RELATIONSHIP BETWEEN THE PRICE AND RATINGS &amp; REVIEWS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7851FDA-EEFC-7BB3-4240-18814CF8DA55}"/>
              </a:ext>
            </a:extLst>
          </p:cNvPr>
          <p:cNvSpPr txBox="1"/>
          <p:nvPr/>
        </p:nvSpPr>
        <p:spPr>
          <a:xfrm>
            <a:off x="10072694" y="7643830"/>
            <a:ext cx="64769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Manali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, the most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reviews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was given to the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hotels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pricing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between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10,000 – 30,000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for 3 days. 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IN" sz="3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C:\Users\srujan\Desktop\pics major\ma review pr.png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9715504" y="2428856"/>
            <a:ext cx="7171242" cy="5214974"/>
          </a:xfrm>
          <a:prstGeom prst="rect">
            <a:avLst/>
          </a:prstGeom>
          <a:noFill/>
        </p:spPr>
      </p:pic>
      <p:sp>
        <p:nvSpPr>
          <p:cNvPr id="22" name="Freeform 8"/>
          <p:cNvSpPr/>
          <p:nvPr/>
        </p:nvSpPr>
        <p:spPr>
          <a:xfrm rot="10800000">
            <a:off x="0" y="607219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10"/>
          <p:cNvSpPr/>
          <p:nvPr/>
        </p:nvSpPr>
        <p:spPr>
          <a:xfrm rot="-5400000">
            <a:off x="12303" y="716864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5"/>
          <p:cNvSpPr/>
          <p:nvPr/>
        </p:nvSpPr>
        <p:spPr>
          <a:xfrm rot="5400000">
            <a:off x="16120382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8"/>
          <p:cNvSpPr/>
          <p:nvPr/>
        </p:nvSpPr>
        <p:spPr>
          <a:xfrm rot="10800000">
            <a:off x="17191888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9"/>
          <p:cNvSpPr/>
          <p:nvPr/>
        </p:nvSpPr>
        <p:spPr>
          <a:xfrm>
            <a:off x="16120382" y="105929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0"/>
          <p:cNvSpPr/>
          <p:nvPr/>
        </p:nvSpPr>
        <p:spPr>
          <a:xfrm rot="-5400000">
            <a:off x="17204191" y="109645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5"/>
          <p:cNvSpPr/>
          <p:nvPr/>
        </p:nvSpPr>
        <p:spPr>
          <a:xfrm rot="5400000">
            <a:off x="17216494" y="2071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9"/>
          <p:cNvSpPr/>
          <p:nvPr/>
        </p:nvSpPr>
        <p:spPr>
          <a:xfrm>
            <a:off x="17216494" y="313096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="" xmlns:p14="http://schemas.microsoft.com/office/powerpoint/2010/main" val="20016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5400000" flipH="1" flipV="1">
            <a:off x="17204191" y="328611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7204191" y="221454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242887">
            <a:off x="-1527050" y="534862"/>
            <a:ext cx="3189938" cy="1623968"/>
          </a:xfrm>
          <a:custGeom>
            <a:avLst/>
            <a:gdLst/>
            <a:ahLst/>
            <a:cxnLst/>
            <a:rect l="l" t="t" r="r" b="b"/>
            <a:pathLst>
              <a:path w="3189938" h="1623968">
                <a:moveTo>
                  <a:pt x="0" y="0"/>
                </a:moveTo>
                <a:lnTo>
                  <a:pt x="3189938" y="0"/>
                </a:lnTo>
                <a:lnTo>
                  <a:pt x="3189938" y="1623968"/>
                </a:lnTo>
                <a:lnTo>
                  <a:pt x="0" y="162396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53391"/>
            <a:ext cx="3034426" cy="1517213"/>
          </a:xfrm>
          <a:custGeom>
            <a:avLst/>
            <a:gdLst/>
            <a:ahLst/>
            <a:cxnLst/>
            <a:rect l="l" t="t" r="r" b="b"/>
            <a:pathLst>
              <a:path w="3034426" h="1517213">
                <a:moveTo>
                  <a:pt x="0" y="0"/>
                </a:moveTo>
                <a:lnTo>
                  <a:pt x="3034426" y="0"/>
                </a:lnTo>
                <a:lnTo>
                  <a:pt x="3034426" y="1517213"/>
                </a:lnTo>
                <a:lnTo>
                  <a:pt x="0" y="1517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84B339B-9C71-0CB1-912B-C2DB136D1445}"/>
              </a:ext>
            </a:extLst>
          </p:cNvPr>
          <p:cNvSpPr txBox="1"/>
          <p:nvPr/>
        </p:nvSpPr>
        <p:spPr>
          <a:xfrm>
            <a:off x="5643538" y="500030"/>
            <a:ext cx="117483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6000" b="1" dirty="0">
                <a:solidFill>
                  <a:srgbClr val="4F81BD"/>
                </a:solidFill>
                <a:latin typeface="Kollektif Bold" panose="020B0604020202020204" charset="0"/>
              </a:rPr>
              <a:t>MANALI</a:t>
            </a:r>
            <a:r>
              <a:rPr kumimoji="0" lang="en-IN" sz="6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Kollektif Bold" panose="020B0604020202020204" charset="0"/>
                <a:ea typeface="+mn-ea"/>
                <a:cs typeface="+mn-cs"/>
              </a:rPr>
              <a:t> 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FE99E29-702D-1825-0D4D-C5D947D28E94}"/>
              </a:ext>
            </a:extLst>
          </p:cNvPr>
          <p:cNvSpPr txBox="1"/>
          <p:nvPr/>
        </p:nvSpPr>
        <p:spPr>
          <a:xfrm>
            <a:off x="4607496" y="1662153"/>
            <a:ext cx="9358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CANCELLATION POLICY , PRE-PAYMENT, BREAKFAST WITH PRICE</a:t>
            </a:r>
          </a:p>
          <a:p>
            <a:pPr algn="ctr"/>
            <a:endParaRPr lang="en-IN" sz="20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10DB97E-CAAF-D576-7BF1-D9E67153B256}"/>
              </a:ext>
            </a:extLst>
          </p:cNvPr>
          <p:cNvSpPr txBox="1"/>
          <p:nvPr/>
        </p:nvSpPr>
        <p:spPr>
          <a:xfrm>
            <a:off x="3714712" y="7500954"/>
            <a:ext cx="1150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If we observe,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Cancellation policy and Pre-payment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was given by the hotels which have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price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range of approx.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5,000 to 25,000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for 3 days.</a:t>
            </a:r>
          </a:p>
          <a:p>
            <a:pPr algn="ctr">
              <a:buFont typeface="Arial" pitchFamily="34" charset="0"/>
              <a:buChar char="•"/>
            </a:pP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They are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not providing Breakfast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least priced hotels 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for 3 days.</a:t>
            </a:r>
          </a:p>
        </p:txBody>
      </p:sp>
      <p:sp>
        <p:nvSpPr>
          <p:cNvPr id="21" name="Freeform 5"/>
          <p:cNvSpPr/>
          <p:nvPr/>
        </p:nvSpPr>
        <p:spPr>
          <a:xfrm rot="5400000">
            <a:off x="0" y="814389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8"/>
          <p:cNvSpPr/>
          <p:nvPr/>
        </p:nvSpPr>
        <p:spPr>
          <a:xfrm rot="10800000">
            <a:off x="1071506" y="814389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9"/>
          <p:cNvSpPr/>
          <p:nvPr/>
        </p:nvSpPr>
        <p:spPr>
          <a:xfrm>
            <a:off x="0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10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8"/>
          <p:cNvSpPr/>
          <p:nvPr/>
        </p:nvSpPr>
        <p:spPr>
          <a:xfrm rot="10800000">
            <a:off x="-12303" y="592931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0"/>
          <p:cNvSpPr/>
          <p:nvPr/>
        </p:nvSpPr>
        <p:spPr>
          <a:xfrm rot="-5400000">
            <a:off x="0" y="702577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5"/>
          <p:cNvSpPr/>
          <p:nvPr/>
        </p:nvSpPr>
        <p:spPr>
          <a:xfrm rot="5400000">
            <a:off x="16120382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8"/>
          <p:cNvSpPr/>
          <p:nvPr/>
        </p:nvSpPr>
        <p:spPr>
          <a:xfrm rot="10800000">
            <a:off x="17191888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9"/>
          <p:cNvSpPr/>
          <p:nvPr/>
        </p:nvSpPr>
        <p:spPr>
          <a:xfrm>
            <a:off x="16120382" y="105929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10"/>
          <p:cNvSpPr/>
          <p:nvPr/>
        </p:nvSpPr>
        <p:spPr>
          <a:xfrm rot="-5400000">
            <a:off x="17204191" y="109645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074" name="Picture 2">
            <a:extLst>
              <a:ext uri="{FF2B5EF4-FFF2-40B4-BE49-F238E27FC236}">
                <a16:creationId xmlns="" xmlns:a16="http://schemas.microsoft.com/office/drawing/2014/main" id="{39F2BAB2-3F88-620E-5269-CE25EDF02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8" y="2070634"/>
            <a:ext cx="5380268" cy="53931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="" xmlns:a16="http://schemas.microsoft.com/office/drawing/2014/main" id="{FCE8C639-FFD0-CBA8-9EC9-0A57A0663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14" y="2070635"/>
            <a:ext cx="5529982" cy="53674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="" xmlns:a16="http://schemas.microsoft.com/office/drawing/2014/main" id="{E222E437-5B6F-EAC9-1616-E7D8AB449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208" y="2015724"/>
            <a:ext cx="5517679" cy="54480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66602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729</Words>
  <Application>Microsoft Office PowerPoint</Application>
  <PresentationFormat>Custom</PresentationFormat>
  <Paragraphs>94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Kollektif Bold</vt:lpstr>
      <vt:lpstr>Track</vt:lpstr>
      <vt:lpstr>Calibri</vt:lpstr>
      <vt:lpstr>Times New Roman</vt:lpstr>
      <vt:lpstr>Canva Sans 1</vt:lpstr>
      <vt:lpstr>Grand Cru S Bold</vt:lpstr>
      <vt:lpstr>Grand Cru 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Gold Watercolour Group Project Presentation</dc:title>
  <dc:creator>srujan t</dc:creator>
  <cp:lastModifiedBy>srujan</cp:lastModifiedBy>
  <cp:revision>104</cp:revision>
  <dcterms:created xsi:type="dcterms:W3CDTF">2006-08-16T00:00:00Z</dcterms:created>
  <dcterms:modified xsi:type="dcterms:W3CDTF">2023-12-18T10:59:11Z</dcterms:modified>
  <dc:identifier>DAF0br9QSk4</dc:identifier>
</cp:coreProperties>
</file>